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sldIdLst>
    <p:sldId id="256" r:id="rId5"/>
    <p:sldId id="260" r:id="rId6"/>
    <p:sldId id="257" r:id="rId7"/>
    <p:sldId id="264" r:id="rId8"/>
    <p:sldId id="262" r:id="rId9"/>
    <p:sldId id="323" r:id="rId10"/>
    <p:sldId id="258" r:id="rId11"/>
    <p:sldId id="271" r:id="rId12"/>
    <p:sldId id="295" r:id="rId13"/>
    <p:sldId id="278" r:id="rId14"/>
    <p:sldId id="296" r:id="rId15"/>
    <p:sldId id="293" r:id="rId16"/>
    <p:sldId id="294" r:id="rId17"/>
    <p:sldId id="297" r:id="rId18"/>
    <p:sldId id="265" r:id="rId19"/>
    <p:sldId id="272" r:id="rId20"/>
    <p:sldId id="316" r:id="rId21"/>
    <p:sldId id="317" r:id="rId22"/>
    <p:sldId id="318" r:id="rId23"/>
    <p:sldId id="320" r:id="rId24"/>
    <p:sldId id="321" r:id="rId25"/>
    <p:sldId id="319" r:id="rId26"/>
    <p:sldId id="267" r:id="rId27"/>
    <p:sldId id="274" r:id="rId28"/>
    <p:sldId id="307" r:id="rId29"/>
    <p:sldId id="281" r:id="rId30"/>
    <p:sldId id="308" r:id="rId31"/>
    <p:sldId id="268" r:id="rId32"/>
    <p:sldId id="275" r:id="rId33"/>
    <p:sldId id="283" r:id="rId34"/>
    <p:sldId id="298" r:id="rId35"/>
    <p:sldId id="299" r:id="rId36"/>
    <p:sldId id="300" r:id="rId37"/>
    <p:sldId id="301" r:id="rId38"/>
    <p:sldId id="302" r:id="rId39"/>
    <p:sldId id="282" r:id="rId40"/>
    <p:sldId id="312" r:id="rId41"/>
    <p:sldId id="309" r:id="rId42"/>
    <p:sldId id="311" r:id="rId43"/>
    <p:sldId id="310" r:id="rId44"/>
    <p:sldId id="273" r:id="rId45"/>
    <p:sldId id="269" r:id="rId46"/>
    <p:sldId id="287" r:id="rId47"/>
    <p:sldId id="314" r:id="rId48"/>
    <p:sldId id="276" r:id="rId49"/>
    <p:sldId id="315" r:id="rId50"/>
    <p:sldId id="270" r:id="rId51"/>
    <p:sldId id="277" r:id="rId52"/>
    <p:sldId id="285" r:id="rId53"/>
    <p:sldId id="286" r:id="rId54"/>
    <p:sldId id="303" r:id="rId55"/>
    <p:sldId id="291" r:id="rId56"/>
    <p:sldId id="305" r:id="rId57"/>
    <p:sldId id="306" r:id="rId58"/>
    <p:sldId id="261" r:id="rId59"/>
    <p:sldId id="25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97BB4D-01FC-449E-AD01-C4CA5CC4AFD0}" v="5" dt="2023-02-27T20:21:14.552"/>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79496" autoAdjust="0"/>
  </p:normalViewPr>
  <p:slideViewPr>
    <p:cSldViewPr snapToGrid="0">
      <p:cViewPr varScale="1">
        <p:scale>
          <a:sx n="89" d="100"/>
          <a:sy n="89" d="100"/>
        </p:scale>
        <p:origin x="16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ki Fazzio" userId="9ca1e6f1-7024-4bd1-ab90-e6134a2107a1" providerId="ADAL" clId="{7997BB4D-01FC-449E-AD01-C4CA5CC4AFD0}"/>
    <pc:docChg chg="custSel addSld delSld modSld sldOrd">
      <pc:chgData name="Mikki Fazzio" userId="9ca1e6f1-7024-4bd1-ab90-e6134a2107a1" providerId="ADAL" clId="{7997BB4D-01FC-449E-AD01-C4CA5CC4AFD0}" dt="2023-03-09T15:22:30.498" v="583" actId="20577"/>
      <pc:docMkLst>
        <pc:docMk/>
      </pc:docMkLst>
      <pc:sldChg chg="modSp mod">
        <pc:chgData name="Mikki Fazzio" userId="9ca1e6f1-7024-4bd1-ab90-e6134a2107a1" providerId="ADAL" clId="{7997BB4D-01FC-449E-AD01-C4CA5CC4AFD0}" dt="2023-02-27T20:27:01.961" v="111" actId="20577"/>
        <pc:sldMkLst>
          <pc:docMk/>
          <pc:sldMk cId="3226083526" sldId="259"/>
        </pc:sldMkLst>
        <pc:spChg chg="mod">
          <ac:chgData name="Mikki Fazzio" userId="9ca1e6f1-7024-4bd1-ab90-e6134a2107a1" providerId="ADAL" clId="{7997BB4D-01FC-449E-AD01-C4CA5CC4AFD0}" dt="2023-02-27T20:27:01.961" v="111" actId="20577"/>
          <ac:spMkLst>
            <pc:docMk/>
            <pc:sldMk cId="3226083526" sldId="259"/>
            <ac:spMk id="2" creationId="{8574D58D-F3CE-A3B0-5D36-BD5C3FF98B91}"/>
          </ac:spMkLst>
        </pc:spChg>
      </pc:sldChg>
      <pc:sldChg chg="modNotesTx">
        <pc:chgData name="Mikki Fazzio" userId="9ca1e6f1-7024-4bd1-ab90-e6134a2107a1" providerId="ADAL" clId="{7997BB4D-01FC-449E-AD01-C4CA5CC4AFD0}" dt="2023-02-27T18:40:40.621" v="1"/>
        <pc:sldMkLst>
          <pc:docMk/>
          <pc:sldMk cId="3684609576" sldId="262"/>
        </pc:sldMkLst>
      </pc:sldChg>
      <pc:sldChg chg="modNotesTx">
        <pc:chgData name="Mikki Fazzio" userId="9ca1e6f1-7024-4bd1-ab90-e6134a2107a1" providerId="ADAL" clId="{7997BB4D-01FC-449E-AD01-C4CA5CC4AFD0}" dt="2023-02-27T18:42:06.084" v="6"/>
        <pc:sldMkLst>
          <pc:docMk/>
          <pc:sldMk cId="2114740045" sldId="271"/>
        </pc:sldMkLst>
      </pc:sldChg>
      <pc:sldChg chg="modNotesTx">
        <pc:chgData name="Mikki Fazzio" userId="9ca1e6f1-7024-4bd1-ab90-e6134a2107a1" providerId="ADAL" clId="{7997BB4D-01FC-449E-AD01-C4CA5CC4AFD0}" dt="2023-02-27T20:11:29.059" v="10" actId="6549"/>
        <pc:sldMkLst>
          <pc:docMk/>
          <pc:sldMk cId="2087628762" sldId="272"/>
        </pc:sldMkLst>
      </pc:sldChg>
      <pc:sldChg chg="modNotesTx">
        <pc:chgData name="Mikki Fazzio" userId="9ca1e6f1-7024-4bd1-ab90-e6134a2107a1" providerId="ADAL" clId="{7997BB4D-01FC-449E-AD01-C4CA5CC4AFD0}" dt="2023-02-27T20:17:47.059" v="32"/>
        <pc:sldMkLst>
          <pc:docMk/>
          <pc:sldMk cId="2625945507" sldId="273"/>
        </pc:sldMkLst>
      </pc:sldChg>
      <pc:sldChg chg="modNotesTx">
        <pc:chgData name="Mikki Fazzio" userId="9ca1e6f1-7024-4bd1-ab90-e6134a2107a1" providerId="ADAL" clId="{7997BB4D-01FC-449E-AD01-C4CA5CC4AFD0}" dt="2023-02-27T20:20:37.893" v="35"/>
        <pc:sldMkLst>
          <pc:docMk/>
          <pc:sldMk cId="1812877367" sldId="276"/>
        </pc:sldMkLst>
      </pc:sldChg>
      <pc:sldChg chg="modNotesTx">
        <pc:chgData name="Mikki Fazzio" userId="9ca1e6f1-7024-4bd1-ab90-e6134a2107a1" providerId="ADAL" clId="{7997BB4D-01FC-449E-AD01-C4CA5CC4AFD0}" dt="2023-02-27T20:21:15.660" v="36"/>
        <pc:sldMkLst>
          <pc:docMk/>
          <pc:sldMk cId="234397299" sldId="277"/>
        </pc:sldMkLst>
      </pc:sldChg>
      <pc:sldChg chg="modNotesTx">
        <pc:chgData name="Mikki Fazzio" userId="9ca1e6f1-7024-4bd1-ab90-e6134a2107a1" providerId="ADAL" clId="{7997BB4D-01FC-449E-AD01-C4CA5CC4AFD0}" dt="2023-02-27T18:43:01.737" v="8"/>
        <pc:sldMkLst>
          <pc:docMk/>
          <pc:sldMk cId="4060292303" sldId="278"/>
        </pc:sldMkLst>
      </pc:sldChg>
      <pc:sldChg chg="modNotesTx">
        <pc:chgData name="Mikki Fazzio" userId="9ca1e6f1-7024-4bd1-ab90-e6134a2107a1" providerId="ADAL" clId="{7997BB4D-01FC-449E-AD01-C4CA5CC4AFD0}" dt="2023-02-27T20:14:29.969" v="18"/>
        <pc:sldMkLst>
          <pc:docMk/>
          <pc:sldMk cId="540127515" sldId="281"/>
        </pc:sldMkLst>
      </pc:sldChg>
      <pc:sldChg chg="modSp mod modNotesTx">
        <pc:chgData name="Mikki Fazzio" userId="9ca1e6f1-7024-4bd1-ab90-e6134a2107a1" providerId="ADAL" clId="{7997BB4D-01FC-449E-AD01-C4CA5CC4AFD0}" dt="2023-02-27T20:16:40.244" v="25"/>
        <pc:sldMkLst>
          <pc:docMk/>
          <pc:sldMk cId="1097344471" sldId="282"/>
        </pc:sldMkLst>
        <pc:spChg chg="mod">
          <ac:chgData name="Mikki Fazzio" userId="9ca1e6f1-7024-4bd1-ab90-e6134a2107a1" providerId="ADAL" clId="{7997BB4D-01FC-449E-AD01-C4CA5CC4AFD0}" dt="2023-02-27T20:16:25.857" v="23" actId="20577"/>
          <ac:spMkLst>
            <pc:docMk/>
            <pc:sldMk cId="1097344471" sldId="282"/>
            <ac:spMk id="2" creationId="{CA0A15E0-E2CB-E9EA-15EE-25D552A2B61A}"/>
          </ac:spMkLst>
        </pc:spChg>
      </pc:sldChg>
      <pc:sldChg chg="modSp mod modNotesTx">
        <pc:chgData name="Mikki Fazzio" userId="9ca1e6f1-7024-4bd1-ab90-e6134a2107a1" providerId="ADAL" clId="{7997BB4D-01FC-449E-AD01-C4CA5CC4AFD0}" dt="2023-02-27T20:27:37.573" v="116" actId="20577"/>
        <pc:sldMkLst>
          <pc:docMk/>
          <pc:sldMk cId="439020702" sldId="285"/>
        </pc:sldMkLst>
        <pc:spChg chg="mod">
          <ac:chgData name="Mikki Fazzio" userId="9ca1e6f1-7024-4bd1-ab90-e6134a2107a1" providerId="ADAL" clId="{7997BB4D-01FC-449E-AD01-C4CA5CC4AFD0}" dt="2023-02-27T20:27:37.573" v="116" actId="20577"/>
          <ac:spMkLst>
            <pc:docMk/>
            <pc:sldMk cId="439020702" sldId="285"/>
            <ac:spMk id="3" creationId="{FF100D01-2D9D-2A09-C798-21D846D654BC}"/>
          </ac:spMkLst>
        </pc:spChg>
      </pc:sldChg>
      <pc:sldChg chg="modSp mod modNotesTx">
        <pc:chgData name="Mikki Fazzio" userId="9ca1e6f1-7024-4bd1-ab90-e6134a2107a1" providerId="ADAL" clId="{7997BB4D-01FC-449E-AD01-C4CA5CC4AFD0}" dt="2023-02-27T20:22:41.677" v="44"/>
        <pc:sldMkLst>
          <pc:docMk/>
          <pc:sldMk cId="2027273057" sldId="286"/>
        </pc:sldMkLst>
        <pc:spChg chg="mod">
          <ac:chgData name="Mikki Fazzio" userId="9ca1e6f1-7024-4bd1-ab90-e6134a2107a1" providerId="ADAL" clId="{7997BB4D-01FC-449E-AD01-C4CA5CC4AFD0}" dt="2023-02-27T20:22:41.677" v="44"/>
          <ac:spMkLst>
            <pc:docMk/>
            <pc:sldMk cId="2027273057" sldId="286"/>
            <ac:spMk id="3" creationId="{01C48E22-5D32-8643-3B7F-BC947DE0C6A0}"/>
          </ac:spMkLst>
        </pc:spChg>
      </pc:sldChg>
      <pc:sldChg chg="modSp mod">
        <pc:chgData name="Mikki Fazzio" userId="9ca1e6f1-7024-4bd1-ab90-e6134a2107a1" providerId="ADAL" clId="{7997BB4D-01FC-449E-AD01-C4CA5CC4AFD0}" dt="2023-02-27T20:28:28.273" v="142" actId="20577"/>
        <pc:sldMkLst>
          <pc:docMk/>
          <pc:sldMk cId="1565375995" sldId="291"/>
        </pc:sldMkLst>
        <pc:spChg chg="mod">
          <ac:chgData name="Mikki Fazzio" userId="9ca1e6f1-7024-4bd1-ab90-e6134a2107a1" providerId="ADAL" clId="{7997BB4D-01FC-449E-AD01-C4CA5CC4AFD0}" dt="2023-02-27T20:28:28.273" v="142" actId="20577"/>
          <ac:spMkLst>
            <pc:docMk/>
            <pc:sldMk cId="1565375995" sldId="291"/>
            <ac:spMk id="2" creationId="{F8457523-6464-1F1C-71B0-222A3993029F}"/>
          </ac:spMkLst>
        </pc:spChg>
        <pc:spChg chg="mod">
          <ac:chgData name="Mikki Fazzio" userId="9ca1e6f1-7024-4bd1-ab90-e6134a2107a1" providerId="ADAL" clId="{7997BB4D-01FC-449E-AD01-C4CA5CC4AFD0}" dt="2023-02-27T20:28:15.246" v="117" actId="20577"/>
          <ac:spMkLst>
            <pc:docMk/>
            <pc:sldMk cId="1565375995" sldId="291"/>
            <ac:spMk id="3" creationId="{0EFEFA89-767C-3E65-6D4D-3247C9A4151D}"/>
          </ac:spMkLst>
        </pc:spChg>
      </pc:sldChg>
      <pc:sldChg chg="del">
        <pc:chgData name="Mikki Fazzio" userId="9ca1e6f1-7024-4bd1-ab90-e6134a2107a1" providerId="ADAL" clId="{7997BB4D-01FC-449E-AD01-C4CA5CC4AFD0}" dt="2023-02-27T20:25:09.398" v="58" actId="2696"/>
        <pc:sldMkLst>
          <pc:docMk/>
          <pc:sldMk cId="3609874246" sldId="292"/>
        </pc:sldMkLst>
      </pc:sldChg>
      <pc:sldChg chg="modSp mod">
        <pc:chgData name="Mikki Fazzio" userId="9ca1e6f1-7024-4bd1-ab90-e6134a2107a1" providerId="ADAL" clId="{7997BB4D-01FC-449E-AD01-C4CA5CC4AFD0}" dt="2023-03-09T15:22:30.498" v="583" actId="20577"/>
        <pc:sldMkLst>
          <pc:docMk/>
          <pc:sldMk cId="2042876929" sldId="294"/>
        </pc:sldMkLst>
        <pc:spChg chg="mod">
          <ac:chgData name="Mikki Fazzio" userId="9ca1e6f1-7024-4bd1-ab90-e6134a2107a1" providerId="ADAL" clId="{7997BB4D-01FC-449E-AD01-C4CA5CC4AFD0}" dt="2023-03-09T15:22:30.498" v="583" actId="20577"/>
          <ac:spMkLst>
            <pc:docMk/>
            <pc:sldMk cId="2042876929" sldId="294"/>
            <ac:spMk id="2" creationId="{428FC331-56E1-2379-54F9-DF4B542EF1C6}"/>
          </ac:spMkLst>
        </pc:spChg>
      </pc:sldChg>
      <pc:sldChg chg="modSp mod">
        <pc:chgData name="Mikki Fazzio" userId="9ca1e6f1-7024-4bd1-ab90-e6134a2107a1" providerId="ADAL" clId="{7997BB4D-01FC-449E-AD01-C4CA5CC4AFD0}" dt="2023-03-09T15:21:10.747" v="352" actId="20577"/>
        <pc:sldMkLst>
          <pc:docMk/>
          <pc:sldMk cId="4281768334" sldId="295"/>
        </pc:sldMkLst>
        <pc:spChg chg="mod">
          <ac:chgData name="Mikki Fazzio" userId="9ca1e6f1-7024-4bd1-ab90-e6134a2107a1" providerId="ADAL" clId="{7997BB4D-01FC-449E-AD01-C4CA5CC4AFD0}" dt="2023-03-09T15:21:10.747" v="352" actId="20577"/>
          <ac:spMkLst>
            <pc:docMk/>
            <pc:sldMk cId="4281768334" sldId="295"/>
            <ac:spMk id="2" creationId="{72C0AF79-C024-7CD6-7AEA-CADDCDA95A73}"/>
          </ac:spMkLst>
        </pc:spChg>
      </pc:sldChg>
      <pc:sldChg chg="modSp mod">
        <pc:chgData name="Mikki Fazzio" userId="9ca1e6f1-7024-4bd1-ab90-e6134a2107a1" providerId="ADAL" clId="{7997BB4D-01FC-449E-AD01-C4CA5CC4AFD0}" dt="2023-03-09T15:18:42.397" v="334" actId="33524"/>
        <pc:sldMkLst>
          <pc:docMk/>
          <pc:sldMk cId="152621549" sldId="297"/>
        </pc:sldMkLst>
        <pc:spChg chg="mod">
          <ac:chgData name="Mikki Fazzio" userId="9ca1e6f1-7024-4bd1-ab90-e6134a2107a1" providerId="ADAL" clId="{7997BB4D-01FC-449E-AD01-C4CA5CC4AFD0}" dt="2023-03-09T15:18:42.397" v="334" actId="33524"/>
          <ac:spMkLst>
            <pc:docMk/>
            <pc:sldMk cId="152621549" sldId="297"/>
            <ac:spMk id="2" creationId="{F241BB5E-BA64-04FC-39C9-7796AA841C1D}"/>
          </ac:spMkLst>
        </pc:spChg>
      </pc:sldChg>
      <pc:sldChg chg="modSp mod">
        <pc:chgData name="Mikki Fazzio" userId="9ca1e6f1-7024-4bd1-ab90-e6134a2107a1" providerId="ADAL" clId="{7997BB4D-01FC-449E-AD01-C4CA5CC4AFD0}" dt="2023-02-28T16:41:37.062" v="147" actId="12"/>
        <pc:sldMkLst>
          <pc:docMk/>
          <pc:sldMk cId="506190707" sldId="302"/>
        </pc:sldMkLst>
        <pc:spChg chg="mod">
          <ac:chgData name="Mikki Fazzio" userId="9ca1e6f1-7024-4bd1-ab90-e6134a2107a1" providerId="ADAL" clId="{7997BB4D-01FC-449E-AD01-C4CA5CC4AFD0}" dt="2023-02-28T16:41:37.062" v="147" actId="12"/>
          <ac:spMkLst>
            <pc:docMk/>
            <pc:sldMk cId="506190707" sldId="302"/>
            <ac:spMk id="2" creationId="{743CC4F8-0440-3253-8BCE-80B8AD6AC124}"/>
          </ac:spMkLst>
        </pc:spChg>
      </pc:sldChg>
      <pc:sldChg chg="modNotesTx">
        <pc:chgData name="Mikki Fazzio" userId="9ca1e6f1-7024-4bd1-ab90-e6134a2107a1" providerId="ADAL" clId="{7997BB4D-01FC-449E-AD01-C4CA5CC4AFD0}" dt="2023-02-27T20:23:16.854" v="48"/>
        <pc:sldMkLst>
          <pc:docMk/>
          <pc:sldMk cId="2534314340" sldId="303"/>
        </pc:sldMkLst>
      </pc:sldChg>
      <pc:sldChg chg="del">
        <pc:chgData name="Mikki Fazzio" userId="9ca1e6f1-7024-4bd1-ab90-e6134a2107a1" providerId="ADAL" clId="{7997BB4D-01FC-449E-AD01-C4CA5CC4AFD0}" dt="2023-03-01T15:31:05.613" v="150" actId="2696"/>
        <pc:sldMkLst>
          <pc:docMk/>
          <pc:sldMk cId="309359814" sldId="304"/>
        </pc:sldMkLst>
      </pc:sldChg>
      <pc:sldChg chg="modSp mod">
        <pc:chgData name="Mikki Fazzio" userId="9ca1e6f1-7024-4bd1-ab90-e6134a2107a1" providerId="ADAL" clId="{7997BB4D-01FC-449E-AD01-C4CA5CC4AFD0}" dt="2023-02-27T20:24:53.367" v="57"/>
        <pc:sldMkLst>
          <pc:docMk/>
          <pc:sldMk cId="3649882199" sldId="305"/>
        </pc:sldMkLst>
        <pc:spChg chg="mod">
          <ac:chgData name="Mikki Fazzio" userId="9ca1e6f1-7024-4bd1-ab90-e6134a2107a1" providerId="ADAL" clId="{7997BB4D-01FC-449E-AD01-C4CA5CC4AFD0}" dt="2023-02-27T20:24:53.367" v="57"/>
          <ac:spMkLst>
            <pc:docMk/>
            <pc:sldMk cId="3649882199" sldId="305"/>
            <ac:spMk id="3" creationId="{4DF1AD15-1EBC-1992-BF41-A6381D66C494}"/>
          </ac:spMkLst>
        </pc:spChg>
      </pc:sldChg>
      <pc:sldChg chg="modSp mod modNotesTx">
        <pc:chgData name="Mikki Fazzio" userId="9ca1e6f1-7024-4bd1-ab90-e6134a2107a1" providerId="ADAL" clId="{7997BB4D-01FC-449E-AD01-C4CA5CC4AFD0}" dt="2023-02-27T20:25:56.095" v="68" actId="20577"/>
        <pc:sldMkLst>
          <pc:docMk/>
          <pc:sldMk cId="3010216953" sldId="306"/>
        </pc:sldMkLst>
        <pc:spChg chg="mod">
          <ac:chgData name="Mikki Fazzio" userId="9ca1e6f1-7024-4bd1-ab90-e6134a2107a1" providerId="ADAL" clId="{7997BB4D-01FC-449E-AD01-C4CA5CC4AFD0}" dt="2023-02-27T20:25:51.326" v="67" actId="114"/>
          <ac:spMkLst>
            <pc:docMk/>
            <pc:sldMk cId="3010216953" sldId="306"/>
            <ac:spMk id="2" creationId="{192DC25D-16C0-405D-3591-40318F304244}"/>
          </ac:spMkLst>
        </pc:spChg>
        <pc:spChg chg="mod">
          <ac:chgData name="Mikki Fazzio" userId="9ca1e6f1-7024-4bd1-ab90-e6134a2107a1" providerId="ADAL" clId="{7997BB4D-01FC-449E-AD01-C4CA5CC4AFD0}" dt="2023-02-27T20:25:34.163" v="62"/>
          <ac:spMkLst>
            <pc:docMk/>
            <pc:sldMk cId="3010216953" sldId="306"/>
            <ac:spMk id="3" creationId="{C1892F4D-8EF7-65EE-D303-0052C2D97E51}"/>
          </ac:spMkLst>
        </pc:spChg>
      </pc:sldChg>
      <pc:sldChg chg="modNotesTx">
        <pc:chgData name="Mikki Fazzio" userId="9ca1e6f1-7024-4bd1-ab90-e6134a2107a1" providerId="ADAL" clId="{7997BB4D-01FC-449E-AD01-C4CA5CC4AFD0}" dt="2023-02-27T20:14:08.831" v="16"/>
        <pc:sldMkLst>
          <pc:docMk/>
          <pc:sldMk cId="1608810705" sldId="307"/>
        </pc:sldMkLst>
      </pc:sldChg>
      <pc:sldChg chg="modNotesTx">
        <pc:chgData name="Mikki Fazzio" userId="9ca1e6f1-7024-4bd1-ab90-e6134a2107a1" providerId="ADAL" clId="{7997BB4D-01FC-449E-AD01-C4CA5CC4AFD0}" dt="2023-02-27T20:17:11.540" v="30"/>
        <pc:sldMkLst>
          <pc:docMk/>
          <pc:sldMk cId="3503487670" sldId="309"/>
        </pc:sldMkLst>
      </pc:sldChg>
      <pc:sldChg chg="del modNotesTx">
        <pc:chgData name="Mikki Fazzio" userId="9ca1e6f1-7024-4bd1-ab90-e6134a2107a1" providerId="ADAL" clId="{7997BB4D-01FC-449E-AD01-C4CA5CC4AFD0}" dt="2023-02-28T20:36:48.902" v="149" actId="2696"/>
        <pc:sldMkLst>
          <pc:docMk/>
          <pc:sldMk cId="673680875" sldId="313"/>
        </pc:sldMkLst>
      </pc:sldChg>
      <pc:sldChg chg="modSp mod modNotesTx">
        <pc:chgData name="Mikki Fazzio" userId="9ca1e6f1-7024-4bd1-ab90-e6134a2107a1" providerId="ADAL" clId="{7997BB4D-01FC-449E-AD01-C4CA5CC4AFD0}" dt="2023-02-28T17:18:26.472" v="148" actId="114"/>
        <pc:sldMkLst>
          <pc:docMk/>
          <pc:sldMk cId="2509996036" sldId="314"/>
        </pc:sldMkLst>
        <pc:spChg chg="mod">
          <ac:chgData name="Mikki Fazzio" userId="9ca1e6f1-7024-4bd1-ab90-e6134a2107a1" providerId="ADAL" clId="{7997BB4D-01FC-449E-AD01-C4CA5CC4AFD0}" dt="2023-02-28T17:18:26.472" v="148" actId="114"/>
          <ac:spMkLst>
            <pc:docMk/>
            <pc:sldMk cId="2509996036" sldId="314"/>
            <ac:spMk id="2" creationId="{DAFE28CE-236D-0D39-1E00-6FF5F3D05A81}"/>
          </ac:spMkLst>
        </pc:spChg>
      </pc:sldChg>
      <pc:sldChg chg="modSp mod ord modNotesTx">
        <pc:chgData name="Mikki Fazzio" userId="9ca1e6f1-7024-4bd1-ab90-e6134a2107a1" providerId="ADAL" clId="{7997BB4D-01FC-449E-AD01-C4CA5CC4AFD0}" dt="2023-02-28T16:00:49.247" v="143" actId="20577"/>
        <pc:sldMkLst>
          <pc:docMk/>
          <pc:sldMk cId="1339082864" sldId="319"/>
        </pc:sldMkLst>
        <pc:spChg chg="mod">
          <ac:chgData name="Mikki Fazzio" userId="9ca1e6f1-7024-4bd1-ab90-e6134a2107a1" providerId="ADAL" clId="{7997BB4D-01FC-449E-AD01-C4CA5CC4AFD0}" dt="2023-02-28T16:00:49.247" v="143" actId="20577"/>
          <ac:spMkLst>
            <pc:docMk/>
            <pc:sldMk cId="1339082864" sldId="319"/>
            <ac:spMk id="2" creationId="{D239D2B5-BDBB-BB0D-76DE-5E9E969DC418}"/>
          </ac:spMkLst>
        </pc:spChg>
      </pc:sldChg>
      <pc:sldChg chg="new del">
        <pc:chgData name="Mikki Fazzio" userId="9ca1e6f1-7024-4bd1-ab90-e6134a2107a1" providerId="ADAL" clId="{7997BB4D-01FC-449E-AD01-C4CA5CC4AFD0}" dt="2023-02-27T18:41:12.839" v="4" actId="2696"/>
        <pc:sldMkLst>
          <pc:docMk/>
          <pc:sldMk cId="2599332403" sldId="322"/>
        </pc:sldMkLst>
      </pc:sldChg>
      <pc:sldChg chg="add">
        <pc:chgData name="Mikki Fazzio" userId="9ca1e6f1-7024-4bd1-ab90-e6134a2107a1" providerId="ADAL" clId="{7997BB4D-01FC-449E-AD01-C4CA5CC4AFD0}" dt="2023-02-27T18:41:09.225" v="3"/>
        <pc:sldMkLst>
          <pc:docMk/>
          <pc:sldMk cId="69350287" sldId="323"/>
        </pc:sldMkLst>
      </pc:sldChg>
      <pc:sldChg chg="new del">
        <pc:chgData name="Mikki Fazzio" userId="9ca1e6f1-7024-4bd1-ab90-e6134a2107a1" providerId="ADAL" clId="{7997BB4D-01FC-449E-AD01-C4CA5CC4AFD0}" dt="2023-03-01T15:32:40.592" v="154" actId="2696"/>
        <pc:sldMkLst>
          <pc:docMk/>
          <pc:sldMk cId="1034390360" sldId="324"/>
        </pc:sldMkLst>
      </pc:sldChg>
      <pc:sldChg chg="new del">
        <pc:chgData name="Mikki Fazzio" userId="9ca1e6f1-7024-4bd1-ab90-e6134a2107a1" providerId="ADAL" clId="{7997BB4D-01FC-449E-AD01-C4CA5CC4AFD0}" dt="2023-03-01T15:32:03.216" v="152" actId="2696"/>
        <pc:sldMkLst>
          <pc:docMk/>
          <pc:sldMk cId="3265168833" sldId="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C6451-BD99-403B-B864-9D52B5DC791C}" type="datetimeFigureOut">
              <a:rPr lang="en-US" smtClean="0"/>
              <a:t>3/8/2023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1C1D5-1B46-441D-9B5C-BA43369CB2B2}" type="slidenum">
              <a:rPr lang="en-US" smtClean="0"/>
              <a:t>‹#›</a:t>
            </a:fld>
            <a:endParaRPr lang="en-US"/>
          </a:p>
        </p:txBody>
      </p:sp>
    </p:spTree>
    <p:extLst>
      <p:ext uri="{BB962C8B-B14F-4D97-AF65-F5344CB8AC3E}">
        <p14:creationId xmlns:p14="http://schemas.microsoft.com/office/powerpoint/2010/main" val="306079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a:t>
            </a:fld>
            <a:endParaRPr lang="en-US"/>
          </a:p>
        </p:txBody>
      </p:sp>
    </p:spTree>
    <p:extLst>
      <p:ext uri="{BB962C8B-B14F-4D97-AF65-F5344CB8AC3E}">
        <p14:creationId xmlns:p14="http://schemas.microsoft.com/office/powerpoint/2010/main" val="2322502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 there was extra work for the physician and he spent more time obtaining history of the problem and examining the problem focused area and providing straightforward MDM for the knee problem, it is appropriate to provide preventative care and problem oriented care in the same visit. </a:t>
            </a:r>
          </a:p>
        </p:txBody>
      </p:sp>
      <p:sp>
        <p:nvSpPr>
          <p:cNvPr id="4" name="Slide Number Placeholder 3"/>
          <p:cNvSpPr>
            <a:spLocks noGrp="1"/>
          </p:cNvSpPr>
          <p:nvPr>
            <p:ph type="sldNum" sz="quarter" idx="5"/>
          </p:nvPr>
        </p:nvSpPr>
        <p:spPr/>
        <p:txBody>
          <a:bodyPr/>
          <a:lstStyle/>
          <a:p>
            <a:fld id="{43F1C1D5-1B46-441D-9B5C-BA43369CB2B2}" type="slidenum">
              <a:rPr lang="en-US" smtClean="0"/>
              <a:t>14</a:t>
            </a:fld>
            <a:endParaRPr lang="en-US"/>
          </a:p>
        </p:txBody>
      </p:sp>
    </p:spTree>
    <p:extLst>
      <p:ext uri="{BB962C8B-B14F-4D97-AF65-F5344CB8AC3E}">
        <p14:creationId xmlns:p14="http://schemas.microsoft.com/office/powerpoint/2010/main" val="2554360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see a difference in coding guidance and payers here. Coding guidance  says not to use modifier since it’s stated in the code definition but some payers want the modifier regardless. So check with your payer. You can push back here and say coding guidance does not support modifier usage in these circumstances but ultimately it will be on the payer to decide.</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16</a:t>
            </a:fld>
            <a:endParaRPr lang="en-US"/>
          </a:p>
        </p:txBody>
      </p:sp>
    </p:spTree>
    <p:extLst>
      <p:ext uri="{BB962C8B-B14F-4D97-AF65-F5344CB8AC3E}">
        <p14:creationId xmlns:p14="http://schemas.microsoft.com/office/powerpoint/2010/main" val="4282416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informational only but were added to streamline claims processing so that there wouldn’t be a need to request additional documentation to avoid duplicate or other inappropriate billing. </a:t>
            </a:r>
          </a:p>
          <a:p>
            <a:endParaRPr lang="en-US" dirty="0"/>
          </a:p>
          <a:p>
            <a:r>
              <a:rPr lang="en-US" dirty="0"/>
              <a:t>Some third party payers require these modifiers. </a:t>
            </a:r>
          </a:p>
        </p:txBody>
      </p:sp>
      <p:sp>
        <p:nvSpPr>
          <p:cNvPr id="4" name="Slide Number Placeholder 3"/>
          <p:cNvSpPr>
            <a:spLocks noGrp="1"/>
          </p:cNvSpPr>
          <p:nvPr>
            <p:ph type="sldNum" sz="quarter" idx="5"/>
          </p:nvPr>
        </p:nvSpPr>
        <p:spPr/>
        <p:txBody>
          <a:bodyPr/>
          <a:lstStyle/>
          <a:p>
            <a:fld id="{43F1C1D5-1B46-441D-9B5C-BA43369CB2B2}" type="slidenum">
              <a:rPr lang="en-US" smtClean="0"/>
              <a:t>20</a:t>
            </a:fld>
            <a:endParaRPr lang="en-US"/>
          </a:p>
        </p:txBody>
      </p:sp>
    </p:spTree>
    <p:extLst>
      <p:ext uri="{BB962C8B-B14F-4D97-AF65-F5344CB8AC3E}">
        <p14:creationId xmlns:p14="http://schemas.microsoft.com/office/powerpoint/2010/main" val="2658243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Unlisted codes do not report specific procedures; therefore modifiers should not be appended</a:t>
            </a:r>
          </a:p>
          <a:p>
            <a:endParaRPr lang="en-US" dirty="0"/>
          </a:p>
          <a:p>
            <a:endParaRPr lang="en-US" dirty="0"/>
          </a:p>
          <a:p>
            <a:r>
              <a:rPr lang="en-US" dirty="0"/>
              <a:t>Most S&amp;I codes are already separated into unilateral and bilateral where appropriate</a:t>
            </a:r>
          </a:p>
          <a:p>
            <a:endParaRPr lang="en-US" dirty="0"/>
          </a:p>
          <a:p>
            <a:endParaRPr lang="en-US" dirty="0"/>
          </a:p>
          <a:p>
            <a:endParaRPr lang="en-US" dirty="0"/>
          </a:p>
          <a:p>
            <a:endParaRPr lang="en-US" dirty="0"/>
          </a:p>
          <a:p>
            <a:endParaRPr lang="en-US" dirty="0"/>
          </a:p>
          <a:p>
            <a:endParaRPr lang="en-US" dirty="0"/>
          </a:p>
          <a:p>
            <a:r>
              <a:rPr lang="en-US" dirty="0"/>
              <a:t>Multiple payers do not use these modifiers as intended – Don’t be afraid to push back on payers that are asking for modifiers that violate correct coding principles</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21</a:t>
            </a:fld>
            <a:endParaRPr lang="en-US"/>
          </a:p>
        </p:txBody>
      </p:sp>
    </p:spTree>
    <p:extLst>
      <p:ext uri="{BB962C8B-B14F-4D97-AF65-F5344CB8AC3E}">
        <p14:creationId xmlns:p14="http://schemas.microsoft.com/office/powerpoint/2010/main" val="2733276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not be appended to procedures for midline organs like the bladder, uterus, esophagus, or nasal septum. </a:t>
            </a:r>
          </a:p>
          <a:p>
            <a:endParaRPr lang="en-US" dirty="0"/>
          </a:p>
          <a:p>
            <a:endParaRPr lang="en-US" dirty="0"/>
          </a:p>
          <a:p>
            <a:r>
              <a:rPr lang="en-US" dirty="0"/>
              <a:t>Breaking up procedures that state bilateral in the code description and coding them as two unilateral procedures is against the NICCI guidelines and incorrect coding from a CPT perspective.</a:t>
            </a:r>
          </a:p>
          <a:p>
            <a:endParaRPr lang="en-US" dirty="0"/>
          </a:p>
          <a:p>
            <a:r>
              <a:rPr lang="en-US" dirty="0"/>
              <a:t>Medicare Physician Fee Schedule bilateral indicator – This is a PAYMENT indicator and not necessarily an indicator of where modifier -50 is appropriate but sometimes it can be.  For example, unlisted hysteroscopy procedure, uterus (58579) has a bilateral indicator of 1 which means that “ modifier 50 can be appropriate” although modifier -50 is clearly not appropriate in this case. You won’t use modifier 50 with your bilateral surgery indicators that indicate that 50 is not appropriate such indicator 9 which indicates that the bilateral concept doesn’t apply (used for an office visit). </a:t>
            </a:r>
          </a:p>
          <a:p>
            <a:endParaRPr lang="en-US" dirty="0"/>
          </a:p>
          <a:p>
            <a:endParaRPr lang="en-US" dirty="0"/>
          </a:p>
          <a:p>
            <a:r>
              <a:rPr lang="en-US" dirty="0"/>
              <a:t>Another thing to note about mod 50. If more than one  bilateral procedure is performed, make sure to adjust the number of units to reflect the number of procedures and it’s also recommended to add an anatomical modifier with the 50 to show that the additional services are not duplicates. </a:t>
            </a:r>
          </a:p>
          <a:p>
            <a:endParaRPr lang="en-US" dirty="0"/>
          </a:p>
          <a:p>
            <a:endParaRPr lang="en-US" dirty="0"/>
          </a:p>
          <a:p>
            <a:r>
              <a:rPr lang="en-US" dirty="0"/>
              <a:t>For modifier 50- </a:t>
            </a:r>
            <a:r>
              <a:rPr lang="en-US" dirty="0" err="1"/>
              <a:t>medicare</a:t>
            </a:r>
            <a:r>
              <a:rPr lang="en-US" dirty="0"/>
              <a:t> and most payers will pay at 150%</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22</a:t>
            </a:fld>
            <a:endParaRPr lang="en-US"/>
          </a:p>
        </p:txBody>
      </p:sp>
    </p:spTree>
    <p:extLst>
      <p:ext uri="{BB962C8B-B14F-4D97-AF65-F5344CB8AC3E}">
        <p14:creationId xmlns:p14="http://schemas.microsoft.com/office/powerpoint/2010/main" val="4166208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a way to report the report that the procedure was reduced without disturbing the identification of the actual service performed. </a:t>
            </a:r>
          </a:p>
          <a:p>
            <a:endParaRPr lang="en-US" dirty="0"/>
          </a:p>
          <a:p>
            <a:r>
              <a:rPr lang="en-US" dirty="0"/>
              <a:t>Second bullet- ankle example.. If only one view was completed.</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24</a:t>
            </a:fld>
            <a:endParaRPr lang="en-US"/>
          </a:p>
        </p:txBody>
      </p:sp>
    </p:spTree>
    <p:extLst>
      <p:ext uri="{BB962C8B-B14F-4D97-AF65-F5344CB8AC3E}">
        <p14:creationId xmlns:p14="http://schemas.microsoft.com/office/powerpoint/2010/main" val="1713750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key component is missing from an E/M service, or if the service cannot be supported with another E/M level or code, the service is reported with the unlisted E/M code 99499</a:t>
            </a:r>
          </a:p>
          <a:p>
            <a:endParaRPr lang="en-US" dirty="0"/>
          </a:p>
          <a:p>
            <a:r>
              <a:rPr lang="en-US" dirty="0"/>
              <a:t>Third bullet- time based procedure codes.. Look into this to explain</a:t>
            </a:r>
          </a:p>
          <a:p>
            <a:endParaRPr lang="en-US" dirty="0"/>
          </a:p>
          <a:p>
            <a:r>
              <a:rPr lang="en-US" dirty="0"/>
              <a:t>Unilateral or bilateral- descriptor says it covers either so you do not need to reduce the services. </a:t>
            </a:r>
          </a:p>
          <a:p>
            <a:endParaRPr lang="en-US" dirty="0"/>
          </a:p>
          <a:p>
            <a:r>
              <a:rPr lang="en-US" dirty="0"/>
              <a:t>If the code describes a panel of tests such as code 80076 which is the hepatic function panel and one of the tests are not done.. Like the albumin test.. Then code all the tests done separately rather than adding the modifier 52</a:t>
            </a:r>
          </a:p>
          <a:p>
            <a:endParaRPr lang="en-US" dirty="0"/>
          </a:p>
          <a:p>
            <a:r>
              <a:rPr lang="en-US" dirty="0"/>
              <a:t>Another note about this modifier- CMS is not going to recognize this on PLA codes or add on codes.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25</a:t>
            </a:fld>
            <a:endParaRPr lang="en-US"/>
          </a:p>
        </p:txBody>
      </p:sp>
    </p:spTree>
    <p:extLst>
      <p:ext uri="{BB962C8B-B14F-4D97-AF65-F5344CB8AC3E}">
        <p14:creationId xmlns:p14="http://schemas.microsoft.com/office/powerpoint/2010/main" val="3400851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So modifier 53 would not be used in cases where the procedure does not require any type of anesthesia, like some radiology procedures or EKGs or device programming.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26</a:t>
            </a:fld>
            <a:endParaRPr lang="en-US"/>
          </a:p>
        </p:txBody>
      </p:sp>
    </p:spTree>
    <p:extLst>
      <p:ext uri="{BB962C8B-B14F-4D97-AF65-F5344CB8AC3E}">
        <p14:creationId xmlns:p14="http://schemas.microsoft.com/office/powerpoint/2010/main" val="1625153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So if the plan was for the patient to have multiple procedures while under anesthesia, you only want to report the first procedure that was planned with the modifier. Do not report the other procedures. </a:t>
            </a:r>
          </a:p>
          <a:p>
            <a:endParaRPr lang="en-US" dirty="0"/>
          </a:p>
          <a:p>
            <a:r>
              <a:rPr lang="en-US" dirty="0"/>
              <a:t>Second- Same as modifier 52, not to be used with E/M</a:t>
            </a:r>
          </a:p>
          <a:p>
            <a:endParaRPr lang="en-US" dirty="0"/>
          </a:p>
          <a:p>
            <a:r>
              <a:rPr lang="en-US" dirty="0"/>
              <a:t>Third- You just code the open procedure</a:t>
            </a:r>
          </a:p>
          <a:p>
            <a:endParaRPr lang="en-US" dirty="0"/>
          </a:p>
          <a:p>
            <a:r>
              <a:rPr lang="en-US" dirty="0"/>
              <a:t>Fourth- you just code the more extensive procedure.</a:t>
            </a:r>
          </a:p>
          <a:p>
            <a:endParaRPr lang="en-US" dirty="0"/>
          </a:p>
          <a:p>
            <a:r>
              <a:rPr lang="en-US" dirty="0"/>
              <a:t>Fifth- an op report explaining what extent the procedure go </a:t>
            </a:r>
            <a:r>
              <a:rPr lang="en-US" dirty="0" err="1"/>
              <a:t>ot</a:t>
            </a:r>
            <a:r>
              <a:rPr lang="en-US" dirty="0"/>
              <a:t>. </a:t>
            </a:r>
          </a:p>
        </p:txBody>
      </p:sp>
      <p:sp>
        <p:nvSpPr>
          <p:cNvPr id="4" name="Slide Number Placeholder 3"/>
          <p:cNvSpPr>
            <a:spLocks noGrp="1"/>
          </p:cNvSpPr>
          <p:nvPr>
            <p:ph type="sldNum" sz="quarter" idx="5"/>
          </p:nvPr>
        </p:nvSpPr>
        <p:spPr/>
        <p:txBody>
          <a:bodyPr/>
          <a:lstStyle/>
          <a:p>
            <a:fld id="{43F1C1D5-1B46-441D-9B5C-BA43369CB2B2}" type="slidenum">
              <a:rPr lang="en-US" smtClean="0"/>
              <a:t>27</a:t>
            </a:fld>
            <a:endParaRPr lang="en-US"/>
          </a:p>
        </p:txBody>
      </p:sp>
    </p:spTree>
    <p:extLst>
      <p:ext uri="{BB962C8B-B14F-4D97-AF65-F5344CB8AC3E}">
        <p14:creationId xmlns:p14="http://schemas.microsoft.com/office/powerpoint/2010/main" val="2799579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Used to indicate that the procedure being coded is not considered a component of another procedure. It’s used for services that are not normally reported together, but are appropriate under the circumstances. </a:t>
            </a:r>
          </a:p>
          <a:p>
            <a:endParaRPr lang="en-US" dirty="0"/>
          </a:p>
          <a:p>
            <a:r>
              <a:rPr lang="en-US" dirty="0"/>
              <a:t>Second bullet- so for example if a patient has two separate operations on the same day. Or if they have one surgery session but on two different anatomic sites through two different incisions (that is not typically reported together).  Example: Patient has destruction of actinic keratosis of the back and a skin biopsy of the cheek. The skin biopsy may be separately coded with modifier 59 since the sites are different. </a:t>
            </a:r>
          </a:p>
        </p:txBody>
      </p:sp>
      <p:sp>
        <p:nvSpPr>
          <p:cNvPr id="4" name="Slide Number Placeholder 3"/>
          <p:cNvSpPr>
            <a:spLocks noGrp="1"/>
          </p:cNvSpPr>
          <p:nvPr>
            <p:ph type="sldNum" sz="quarter" idx="5"/>
          </p:nvPr>
        </p:nvSpPr>
        <p:spPr/>
        <p:txBody>
          <a:bodyPr/>
          <a:lstStyle/>
          <a:p>
            <a:fld id="{43F1C1D5-1B46-441D-9B5C-BA43369CB2B2}" type="slidenum">
              <a:rPr lang="en-US" smtClean="0"/>
              <a:t>29</a:t>
            </a:fld>
            <a:endParaRPr lang="en-US"/>
          </a:p>
        </p:txBody>
      </p:sp>
    </p:spTree>
    <p:extLst>
      <p:ext uri="{BB962C8B-B14F-4D97-AF65-F5344CB8AC3E}">
        <p14:creationId xmlns:p14="http://schemas.microsoft.com/office/powerpoint/2010/main" val="339260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NCCI and PTP edits indicate that two codes generally can’t be reported together. Certain modifiers help to bypass these edits which I’ll show in the next slide.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5</a:t>
            </a:fld>
            <a:endParaRPr lang="en-US"/>
          </a:p>
        </p:txBody>
      </p:sp>
    </p:spTree>
    <p:extLst>
      <p:ext uri="{BB962C8B-B14F-4D97-AF65-F5344CB8AC3E}">
        <p14:creationId xmlns:p14="http://schemas.microsoft.com/office/powerpoint/2010/main" val="1090818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30000" dirty="0"/>
              <a:t>nd</a:t>
            </a:r>
            <a:r>
              <a:rPr lang="en-US" dirty="0"/>
              <a:t> bullet- Example: 34833 and 34820 describe different procedures; however the instructions found in the CPT book state these procedures should not be reported together for the same side of the body. If performed on separate sides, modifiers RT and LT may be reported</a:t>
            </a:r>
          </a:p>
          <a:p>
            <a:endParaRPr lang="en-US" dirty="0"/>
          </a:p>
          <a:p>
            <a:r>
              <a:rPr lang="en-US" dirty="0"/>
              <a:t>3</a:t>
            </a:r>
            <a:r>
              <a:rPr lang="en-US" baseline="30000" dirty="0"/>
              <a:t>rd</a:t>
            </a:r>
            <a:r>
              <a:rPr lang="en-US" dirty="0"/>
              <a:t> bullet – example for anatomic sites would be to use the finger modifiers (like F1, F2, etc.) to indicate that the procedure was done on separate digits rather than assigning a 59 to the second procedure code.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35</a:t>
            </a:fld>
            <a:endParaRPr lang="en-US"/>
          </a:p>
        </p:txBody>
      </p:sp>
    </p:spTree>
    <p:extLst>
      <p:ext uri="{BB962C8B-B14F-4D97-AF65-F5344CB8AC3E}">
        <p14:creationId xmlns:p14="http://schemas.microsoft.com/office/powerpoint/2010/main" val="435217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four modifiers were created by CMS in Jan. 2015 due to the widespread misuse and abuse of modifier 59. They give more specificity than modifier 59. No more information was posted about these modifiers for years and then In March 2022 more information regarding the use of these modifiers was released and I’ve included the link here. (long time after they initially came out)</a:t>
            </a:r>
          </a:p>
          <a:p>
            <a:endParaRPr lang="en-US" dirty="0"/>
          </a:p>
          <a:p>
            <a:r>
              <a:rPr lang="en-US" dirty="0"/>
              <a:t>Basically these modifiers should be used in place of 59 whenever possible. Should only be used when a more specific anatomic modifier can’t be used such as RT, LT, etc. </a:t>
            </a:r>
          </a:p>
          <a:p>
            <a:endParaRPr lang="en-US" dirty="0"/>
          </a:p>
          <a:p>
            <a:r>
              <a:rPr lang="en-US" dirty="0"/>
              <a:t>Separate encounter- if patient has two services during two different encounters on the same day you would use this.  In the MLN article they talk about using this with timed codes performed during the same encounter and that it can be used if the procedures unit of service is time (like codes that state per 15 minutes)… if you provide 2 timed services that are separate and distinct and aren’t mingled with each other like you complete one service before starting the next, you can use this modifier in that situation. </a:t>
            </a:r>
          </a:p>
          <a:p>
            <a:endParaRPr lang="en-US" dirty="0"/>
          </a:p>
          <a:p>
            <a:endParaRPr lang="en-US" dirty="0"/>
          </a:p>
          <a:p>
            <a:r>
              <a:rPr lang="en-US" dirty="0"/>
              <a:t>Separate structure- used for different anatomic sites during the same encounter only when the procedure is performed on different organs, different anatomic regions, or in limited situations on different, non contiguous lesions in different anatomic regions of the same organ. So lesions that are not touching.  Also, if this can be described more accurately with the actual anatomic modifier you need to use that one instead of this. </a:t>
            </a:r>
          </a:p>
          <a:p>
            <a:endParaRPr lang="en-US" dirty="0"/>
          </a:p>
          <a:p>
            <a:r>
              <a:rPr lang="en-US" dirty="0"/>
              <a:t>Separate practitioner- different practitioner. </a:t>
            </a:r>
          </a:p>
          <a:p>
            <a:endParaRPr lang="en-US" dirty="0"/>
          </a:p>
          <a:p>
            <a:r>
              <a:rPr lang="en-US" dirty="0"/>
              <a:t>Unusual non-overlapping service- 2 instances they go into detail about with using modifier XU is:</a:t>
            </a:r>
          </a:p>
          <a:p>
            <a:endParaRPr lang="en-US" dirty="0"/>
          </a:p>
          <a:p>
            <a:r>
              <a:rPr lang="en-US" dirty="0"/>
              <a:t>Using modifier XU properly for a diagnostic procedure which is performed before a</a:t>
            </a:r>
          </a:p>
          <a:p>
            <a:r>
              <a:rPr lang="en-US" dirty="0"/>
              <a:t>therapeutic procedure only when the diagnostic procedure is the basis for performing the</a:t>
            </a:r>
          </a:p>
          <a:p>
            <a:r>
              <a:rPr lang="en-US" dirty="0"/>
              <a:t>therapeutic procedure. When you perform a diagnostic procedure before a surgical procedure or</a:t>
            </a:r>
          </a:p>
          <a:p>
            <a:r>
              <a:rPr lang="en-US" dirty="0"/>
              <a:t>non-surgical therapeutic procedure and it’s the basis on which you decide to perform the surgical</a:t>
            </a:r>
          </a:p>
          <a:p>
            <a:r>
              <a:rPr lang="en-US" dirty="0"/>
              <a:t>procedure or non-surgical therapeutic procedure, you may consider that diagnostic procedure to be a</a:t>
            </a:r>
          </a:p>
          <a:p>
            <a:r>
              <a:rPr lang="en-US" dirty="0"/>
              <a:t>separate and distinct procedure if it:</a:t>
            </a:r>
          </a:p>
          <a:p>
            <a:r>
              <a:rPr lang="en-US" dirty="0"/>
              <a:t> a. Occurs before the therapeutic procedure and isn’t mingled with services the therapeutic</a:t>
            </a:r>
          </a:p>
          <a:p>
            <a:r>
              <a:rPr lang="en-US" dirty="0"/>
              <a:t>intervention requires</a:t>
            </a:r>
          </a:p>
          <a:p>
            <a:r>
              <a:rPr lang="en-US" dirty="0"/>
              <a:t> b. Provides clearly the information needed to decide whether to proceed with the therapeutic</a:t>
            </a:r>
          </a:p>
          <a:p>
            <a:r>
              <a:rPr lang="en-US" dirty="0"/>
              <a:t>procedure; and</a:t>
            </a:r>
          </a:p>
          <a:p>
            <a:r>
              <a:rPr lang="en-US" dirty="0"/>
              <a:t> c. Doesn’t If the diagnostic procedure is constitute a service that would have otherwise been required during the therapeutic</a:t>
            </a:r>
          </a:p>
          <a:p>
            <a:r>
              <a:rPr lang="en-US" dirty="0"/>
              <a:t>intervention (See example 10 below.)</a:t>
            </a:r>
          </a:p>
          <a:p>
            <a:r>
              <a:rPr lang="en-US" dirty="0"/>
              <a:t>an inherent component of the surgical procedure, don’t report it separately</a:t>
            </a:r>
          </a:p>
          <a:p>
            <a:endParaRPr lang="en-US" dirty="0"/>
          </a:p>
          <a:p>
            <a:r>
              <a:rPr lang="en-US" dirty="0"/>
              <a:t>Another example for the use of modifier XU would be for a </a:t>
            </a:r>
          </a:p>
          <a:p>
            <a:r>
              <a:rPr lang="en-US" dirty="0"/>
              <a:t>diagnostic procedure which occurs after a completed therapeutic procedure only when the diagnostic procedure isn’t a common,</a:t>
            </a:r>
          </a:p>
          <a:p>
            <a:r>
              <a:rPr lang="en-US" dirty="0"/>
              <a:t>expected, or necessary follow-up to the therapeutic procedure. When a diagnostic procedure</a:t>
            </a:r>
          </a:p>
          <a:p>
            <a:r>
              <a:rPr lang="en-US" dirty="0"/>
              <a:t>follows the surgical procedure or non-surgical therapeutic procedure, you may consider that</a:t>
            </a:r>
          </a:p>
          <a:p>
            <a:r>
              <a:rPr lang="en-US" dirty="0"/>
              <a:t>diagnostic procedure to be a separate and distinct procedure if it:</a:t>
            </a:r>
          </a:p>
          <a:p>
            <a:r>
              <a:rPr lang="en-US" dirty="0"/>
              <a:t> </a:t>
            </a:r>
          </a:p>
          <a:p>
            <a:r>
              <a:rPr lang="en-US" dirty="0"/>
              <a:t>a. Occurs after the completion of the therapeutic procedure and isn’t mingled with or otherwise</a:t>
            </a:r>
          </a:p>
          <a:p>
            <a:r>
              <a:rPr lang="en-US" dirty="0"/>
              <a:t>mixed with services that the therapeutic intervention requires</a:t>
            </a:r>
          </a:p>
          <a:p>
            <a:r>
              <a:rPr lang="en-US" dirty="0"/>
              <a:t> </a:t>
            </a:r>
          </a:p>
          <a:p>
            <a:r>
              <a:rPr lang="en-US" dirty="0"/>
              <a:t>b. Doesn’t constitute a service that would have otherwise been required during the therapeutic</a:t>
            </a:r>
          </a:p>
          <a:p>
            <a:r>
              <a:rPr lang="en-US" dirty="0"/>
              <a:t>intervention. If the post-procedure diagnostic procedure is an inherent component or</a:t>
            </a:r>
          </a:p>
          <a:p>
            <a:r>
              <a:rPr lang="en-US" dirty="0"/>
              <a:t>otherwise included (or not separately payable) post-procedure service of the surgical</a:t>
            </a:r>
          </a:p>
          <a:p>
            <a:r>
              <a:rPr lang="en-US" dirty="0"/>
              <a:t>procedure or non-surgical therapeutic procedure, don’t report it separately</a:t>
            </a:r>
          </a:p>
          <a:p>
            <a:endParaRPr lang="en-US" dirty="0"/>
          </a:p>
          <a:p>
            <a:r>
              <a:rPr lang="en-US" dirty="0"/>
              <a:t>Recommend checking out the MLN I put here… many examples</a:t>
            </a:r>
          </a:p>
        </p:txBody>
      </p:sp>
      <p:sp>
        <p:nvSpPr>
          <p:cNvPr id="4" name="Slide Number Placeholder 3"/>
          <p:cNvSpPr>
            <a:spLocks noGrp="1"/>
          </p:cNvSpPr>
          <p:nvPr>
            <p:ph type="sldNum" sz="quarter" idx="5"/>
          </p:nvPr>
        </p:nvSpPr>
        <p:spPr/>
        <p:txBody>
          <a:bodyPr/>
          <a:lstStyle/>
          <a:p>
            <a:fld id="{43F1C1D5-1B46-441D-9B5C-BA43369CB2B2}" type="slidenum">
              <a:rPr lang="en-US" smtClean="0"/>
              <a:t>36</a:t>
            </a:fld>
            <a:endParaRPr lang="en-US"/>
          </a:p>
        </p:txBody>
      </p:sp>
    </p:spTree>
    <p:extLst>
      <p:ext uri="{BB962C8B-B14F-4D97-AF65-F5344CB8AC3E}">
        <p14:creationId xmlns:p14="http://schemas.microsoft.com/office/powerpoint/2010/main" val="3685468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ECG example: So the modifier is only appended to the subsequent services/procedures, not the first one. Medicare will allow multiple ECG interpretations on the same day when necessary but to prevent billing denials the time that each service was performed must be submitted on the claim.</a:t>
            </a:r>
          </a:p>
          <a:p>
            <a:endParaRPr lang="en-US" dirty="0"/>
          </a:p>
          <a:p>
            <a:r>
              <a:rPr lang="en-US" dirty="0"/>
              <a:t>Obviously this shouldn’t be used with procedures that would not reasonably be done twice in once day like the removal of a device. If they removed it once then it’s out already so it would be questioned.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38</a:t>
            </a:fld>
            <a:endParaRPr lang="en-US"/>
          </a:p>
        </p:txBody>
      </p:sp>
    </p:spTree>
    <p:extLst>
      <p:ext uri="{BB962C8B-B14F-4D97-AF65-F5344CB8AC3E}">
        <p14:creationId xmlns:p14="http://schemas.microsoft.com/office/powerpoint/2010/main" val="207114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2- So if different doctors run the same test on the same date of service just to confirm results. It would not be appropriate to use modifier 91 in this case. Or if best practices were not followed when drawing the specimen and the specimen was compromised, it would not be appropriate to run the test twice and use modifier 91 on the second.</a:t>
            </a:r>
          </a:p>
          <a:p>
            <a:endParaRPr lang="en-US" dirty="0"/>
          </a:p>
          <a:p>
            <a:endParaRPr lang="en-US" dirty="0"/>
          </a:p>
          <a:p>
            <a:r>
              <a:rPr lang="en-US" dirty="0"/>
              <a:t>So when you’re reporting this you will report each service on a separate line with 91 only appended to the repeat procedure.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41</a:t>
            </a:fld>
            <a:endParaRPr lang="en-US"/>
          </a:p>
        </p:txBody>
      </p:sp>
    </p:spTree>
    <p:extLst>
      <p:ext uri="{BB962C8B-B14F-4D97-AF65-F5344CB8AC3E}">
        <p14:creationId xmlns:p14="http://schemas.microsoft.com/office/powerpoint/2010/main" val="2031701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Procedure was added to this description to clarify that this modifier does not only apply to major inpatient surgeries.. This is any procedure. </a:t>
            </a:r>
          </a:p>
          <a:p>
            <a:endParaRPr lang="en-US" dirty="0"/>
          </a:p>
          <a:p>
            <a:r>
              <a:rPr lang="en-US" dirty="0"/>
              <a:t>Modifier 58 is Staged or related procedure or service by the same physician or QHP during the post op period. </a:t>
            </a:r>
          </a:p>
          <a:p>
            <a:endParaRPr lang="en-US" dirty="0"/>
          </a:p>
          <a:p>
            <a:r>
              <a:rPr lang="en-US" dirty="0"/>
              <a:t>Modifier 79 is an unrelated procedure that is performed by the same physician in the post op period. It is something completely different from the first procedure that has nothing to do with the first procedure.. Example if the patient got in a wreck and needed surgery for an injury due to the wreck. </a:t>
            </a:r>
          </a:p>
          <a:p>
            <a:endParaRPr lang="en-US" dirty="0"/>
          </a:p>
          <a:p>
            <a:r>
              <a:rPr lang="en-US" dirty="0"/>
              <a:t>Modifier 76 we covered previously but as a reminder this is when the exact same procedure or service is repeated again. Reasons may include:</a:t>
            </a:r>
          </a:p>
          <a:p>
            <a:r>
              <a:rPr lang="en-US" dirty="0"/>
              <a:t>It was performed for comparative purposes</a:t>
            </a:r>
          </a:p>
          <a:p>
            <a:r>
              <a:rPr lang="en-US" dirty="0"/>
              <a:t>The two services were performed at different times (indicate actual times)</a:t>
            </a:r>
          </a:p>
          <a:p>
            <a:r>
              <a:rPr lang="en-US" dirty="0"/>
              <a:t>It was for follow-up after treatment or intervention</a:t>
            </a:r>
          </a:p>
          <a:p>
            <a:r>
              <a:rPr lang="en-US" dirty="0"/>
              <a:t>It was to repeat a test at different intervals</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43</a:t>
            </a:fld>
            <a:endParaRPr lang="en-US"/>
          </a:p>
        </p:txBody>
      </p:sp>
    </p:spTree>
    <p:extLst>
      <p:ext uri="{BB962C8B-B14F-4D97-AF65-F5344CB8AC3E}">
        <p14:creationId xmlns:p14="http://schemas.microsoft.com/office/powerpoint/2010/main" val="211313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global days of  10 ,or  90</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44</a:t>
            </a:fld>
            <a:endParaRPr lang="en-US"/>
          </a:p>
        </p:txBody>
      </p:sp>
    </p:spTree>
    <p:extLst>
      <p:ext uri="{BB962C8B-B14F-4D97-AF65-F5344CB8AC3E}">
        <p14:creationId xmlns:p14="http://schemas.microsoft.com/office/powerpoint/2010/main" val="2476192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for procedures with global days of 0, 10, or 90. </a:t>
            </a:r>
          </a:p>
          <a:p>
            <a:endParaRPr lang="en-US" dirty="0"/>
          </a:p>
          <a:p>
            <a:r>
              <a:rPr lang="en-US" dirty="0"/>
              <a:t>Second bullet: CMS says that the usual reimbursement amount accounts for the possibility that sometimes the procedure or service will be easier and other times more difficult so the documentation must really support the substantial additional work that was done and the reason for that additional work.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45</a:t>
            </a:fld>
            <a:endParaRPr lang="en-US"/>
          </a:p>
        </p:txBody>
      </p:sp>
    </p:spTree>
    <p:extLst>
      <p:ext uri="{BB962C8B-B14F-4D97-AF65-F5344CB8AC3E}">
        <p14:creationId xmlns:p14="http://schemas.microsoft.com/office/powerpoint/2010/main" val="651501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Substantial additional work= Many coding specialists say that unless 25% more work was performed mod. 22 shouldn’t be appended. For CMS and many other payers, they require that the operative time increase by 50% for modifier 22 to be appended. </a:t>
            </a:r>
          </a:p>
          <a:p>
            <a:endParaRPr lang="en-US" dirty="0"/>
          </a:p>
          <a:p>
            <a:r>
              <a:rPr lang="en-US" dirty="0"/>
              <a:t>CMS will require you to submit documentation if you use this modifier. (an operative report)</a:t>
            </a:r>
          </a:p>
          <a:p>
            <a:endParaRPr lang="en-US" dirty="0"/>
          </a:p>
          <a:p>
            <a:r>
              <a:rPr lang="en-US" dirty="0"/>
              <a:t>Remember- don’t just say “took extra time”.. Need to explain why it took extra time. … also generalized statements like “the surgery was difficult” will not hold up. </a:t>
            </a:r>
          </a:p>
          <a:p>
            <a:endParaRPr lang="en-US" dirty="0"/>
          </a:p>
          <a:p>
            <a:r>
              <a:rPr lang="en-US" dirty="0"/>
              <a:t>For obesity.. Extra time due to obesity won’t hold up… why did the obesity make the surgery more difficult or take extra time</a:t>
            </a:r>
          </a:p>
          <a:p>
            <a:endParaRPr lang="en-US" dirty="0"/>
          </a:p>
          <a:p>
            <a:r>
              <a:rPr lang="en-US" dirty="0"/>
              <a:t>If extra time is due to an average amount of division of adhesions between organs this won’t hold up… routine division of adhesions is a normal part of surgery. Would have to be more than average. Maybe they have scar tissue that’s making it difficult to get to procedure site.</a:t>
            </a:r>
          </a:p>
          <a:p>
            <a:endParaRPr lang="en-US" dirty="0"/>
          </a:p>
          <a:p>
            <a:endParaRPr lang="en-US" dirty="0"/>
          </a:p>
          <a:p>
            <a:r>
              <a:rPr lang="en-US" dirty="0"/>
              <a:t>The MACs have their own guidelines about what counts as increased procedural services. … some require a separate statement along with the op report.</a:t>
            </a:r>
          </a:p>
          <a:p>
            <a:endParaRPr lang="en-US" dirty="0"/>
          </a:p>
          <a:p>
            <a:r>
              <a:rPr lang="en-US" dirty="0"/>
              <a:t>Third party payers sometimes want to review the entire record before granting this modifier… could delay payment. Some third payers do not recognize this modifier anymore and won’t pay extra.</a:t>
            </a:r>
          </a:p>
        </p:txBody>
      </p:sp>
      <p:sp>
        <p:nvSpPr>
          <p:cNvPr id="4" name="Slide Number Placeholder 3"/>
          <p:cNvSpPr>
            <a:spLocks noGrp="1"/>
          </p:cNvSpPr>
          <p:nvPr>
            <p:ph type="sldNum" sz="quarter" idx="5"/>
          </p:nvPr>
        </p:nvSpPr>
        <p:spPr/>
        <p:txBody>
          <a:bodyPr/>
          <a:lstStyle/>
          <a:p>
            <a:fld id="{43F1C1D5-1B46-441D-9B5C-BA43369CB2B2}" type="slidenum">
              <a:rPr lang="en-US" smtClean="0"/>
              <a:t>46</a:t>
            </a:fld>
            <a:endParaRPr lang="en-US"/>
          </a:p>
        </p:txBody>
      </p:sp>
    </p:spTree>
    <p:extLst>
      <p:ext uri="{BB962C8B-B14F-4D97-AF65-F5344CB8AC3E}">
        <p14:creationId xmlns:p14="http://schemas.microsoft.com/office/powerpoint/2010/main" val="808024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added 3 new modifiers for home oxygen use. These would replace the KX modifier that indicates the presence of qualifying medical information. They are effective Jan. 1, but not available until the April 2023 HCPCS code release. Not much information has been provided on these modifiers. CMS sent out a brief announcement introducing these three modifiers, but there was no detail included. They said that the MACs would provide more detail. I have not seen additional detail published yet. Just wanted to make you aware of them to watch out for additional info from your MAC. </a:t>
            </a:r>
          </a:p>
        </p:txBody>
      </p:sp>
      <p:sp>
        <p:nvSpPr>
          <p:cNvPr id="4" name="Slide Number Placeholder 3"/>
          <p:cNvSpPr>
            <a:spLocks noGrp="1"/>
          </p:cNvSpPr>
          <p:nvPr>
            <p:ph type="sldNum" sz="quarter" idx="5"/>
          </p:nvPr>
        </p:nvSpPr>
        <p:spPr/>
        <p:txBody>
          <a:bodyPr/>
          <a:lstStyle/>
          <a:p>
            <a:fld id="{43F1C1D5-1B46-441D-9B5C-BA43369CB2B2}" type="slidenum">
              <a:rPr lang="en-US" smtClean="0"/>
              <a:t>48</a:t>
            </a:fld>
            <a:endParaRPr lang="en-US"/>
          </a:p>
        </p:txBody>
      </p:sp>
    </p:spTree>
    <p:extLst>
      <p:ext uri="{BB962C8B-B14F-4D97-AF65-F5344CB8AC3E}">
        <p14:creationId xmlns:p14="http://schemas.microsoft.com/office/powerpoint/2010/main" val="923449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will allow Medicare beneficiaries access to select audiology services without a physician order once every 12 months through use of a new “AB” modifier, reported with one or more of 36 CPT codes delivered on the same date of service when provided by audiologists. In the proposed rule, CMS planned to create a new G-code to replace CPT codes when a service is provided by an audiologist without a physician order. However, in the final rule CMS reversed course on the G-code proposal and selected the CPT code/modifier option based on the specific and detailed rationale offered by ASHA in its comments. While the use of the code/modifier improves the accuracy of audiology claims data and payments, as well as eliminates coding confusion, ASHA finds the restrictions placed on accessing audiology services without a physician order to be arbitrary and lacking any clinical justification. ASHA will continue to advocate for passage of the bipartisan and bicameral Medicare Audiologist Access and Services Act (H.R. 1587/S. 1731), which removes the physician referral requirement completely while appropriately expanding Medicare coverage to include both diagnostic and treatment services provided by audiologists. </a:t>
            </a:r>
          </a:p>
          <a:p>
            <a:endParaRPr lang="en-US" dirty="0"/>
          </a:p>
          <a:p>
            <a:endParaRPr lang="en-US" dirty="0"/>
          </a:p>
          <a:p>
            <a:r>
              <a:rPr lang="en-US" dirty="0"/>
              <a:t>From phys. Fee schedule final rule fact sheet.</a:t>
            </a:r>
          </a:p>
          <a:p>
            <a:pPr algn="l"/>
            <a:r>
              <a:rPr lang="en-US" b="0" i="0" dirty="0">
                <a:solidFill>
                  <a:srgbClr val="323A45"/>
                </a:solidFill>
                <a:effectLst/>
                <a:latin typeface="Muli"/>
              </a:rPr>
              <a:t>CMS finalized a policy to allow beneficiaries direct access to an audiologist without an order from a physician or NPP for non-acute hearing conditions.  The finalized policy will use a new modifier ─ instead of using a new HCPCS G-code as we proposed ─ because we were persuaded by the commenters that a modifier would allow for better accuracy of reporting and reduce burden for audiologist. The service(s) can be billed using the codes audiologists already use with the new modifier, and include only those personally furnished by the audiologist. The finalized direct access policy will allow beneficiaries to receive care for non-acute hearing assessments that are unrelated to disequilibrium, hearing aids, or examinations for the purpose of prescribing, fitting, or changing hearing aids.  This modification in our finalized policy necessitates multiple changes to our claims processing systems, which will take some time to fully operationalize, but audiologists may use modifier AB, along with the finalized list of 36 CPT codes, for dates of service on and after January 1, 2023.</a:t>
            </a:r>
          </a:p>
          <a:p>
            <a:pPr algn="l"/>
            <a:r>
              <a:rPr lang="en-US" b="0" i="0" dirty="0">
                <a:solidFill>
                  <a:srgbClr val="323A45"/>
                </a:solidFill>
                <a:effectLst/>
                <a:latin typeface="Muli"/>
              </a:rPr>
              <a:t>CMS finalized the proposal to permit audiologists to bill for this direct access (without a physician or practitioner order) once every 12 months per beneficiary.  Medically reasonable and necessary tests ordered by a physician or other practitioner and personally provided by audiologists will not be affected by the direct access policy, including the modifier and frequency limitation.   </a:t>
            </a:r>
          </a:p>
          <a:p>
            <a:pPr algn="l"/>
            <a:endParaRPr lang="en-US" b="0" i="0" dirty="0">
              <a:solidFill>
                <a:srgbClr val="323A45"/>
              </a:solidFill>
              <a:effectLst/>
              <a:latin typeface="Muli"/>
            </a:endParaRPr>
          </a:p>
          <a:p>
            <a:pPr algn="l"/>
            <a:r>
              <a:rPr lang="en-US" b="0" i="0" dirty="0">
                <a:solidFill>
                  <a:srgbClr val="323A45"/>
                </a:solidFill>
                <a:effectLst/>
                <a:latin typeface="Muli"/>
              </a:rPr>
              <a:t>Did not see any additional information from the MACS on this modifier</a:t>
            </a:r>
          </a:p>
          <a:p>
            <a:pPr algn="l"/>
            <a:endParaRPr lang="en-US" b="0" i="0" dirty="0">
              <a:solidFill>
                <a:srgbClr val="323A45"/>
              </a:solidFill>
              <a:effectLst/>
              <a:latin typeface="Muli"/>
            </a:endParaRP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49</a:t>
            </a:fld>
            <a:endParaRPr lang="en-US"/>
          </a:p>
        </p:txBody>
      </p:sp>
    </p:spTree>
    <p:extLst>
      <p:ext uri="{BB962C8B-B14F-4D97-AF65-F5344CB8AC3E}">
        <p14:creationId xmlns:p14="http://schemas.microsoft.com/office/powerpoint/2010/main" val="397131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modifiers that may be used under </a:t>
            </a:r>
            <a:r>
              <a:rPr lang="en-US" dirty="0" err="1"/>
              <a:t>apropriate</a:t>
            </a:r>
            <a:r>
              <a:rPr lang="en-US" dirty="0"/>
              <a:t> clinical circumstances to bypass an NCCI PTP edit include…</a:t>
            </a:r>
          </a:p>
          <a:p>
            <a:endParaRPr lang="en-US" dirty="0"/>
          </a:p>
          <a:p>
            <a:r>
              <a:rPr lang="en-US" dirty="0"/>
              <a:t>It’s very important that NCCI PTP-associated modifiers only be used when appropriate. In general, these circumstances relate to separate patient encounters, separate anatomic sites, or separate specimens.</a:t>
            </a:r>
          </a:p>
          <a:p>
            <a:endParaRPr lang="en-US" dirty="0"/>
          </a:p>
          <a:p>
            <a:r>
              <a:rPr lang="en-US" dirty="0"/>
              <a:t>We’re not going to cover all of these today- a couple of these are only for facility use- we will cover most. I just wanted to give you the full list. </a:t>
            </a:r>
          </a:p>
        </p:txBody>
      </p:sp>
      <p:sp>
        <p:nvSpPr>
          <p:cNvPr id="4" name="Slide Number Placeholder 3"/>
          <p:cNvSpPr>
            <a:spLocks noGrp="1"/>
          </p:cNvSpPr>
          <p:nvPr>
            <p:ph type="sldNum" sz="quarter" idx="5"/>
          </p:nvPr>
        </p:nvSpPr>
        <p:spPr/>
        <p:txBody>
          <a:bodyPr/>
          <a:lstStyle/>
          <a:p>
            <a:fld id="{43F1C1D5-1B46-441D-9B5C-BA43369CB2B2}" type="slidenum">
              <a:rPr lang="en-US" smtClean="0"/>
              <a:t>6</a:t>
            </a:fld>
            <a:endParaRPr lang="en-US"/>
          </a:p>
        </p:txBody>
      </p:sp>
    </p:spTree>
    <p:extLst>
      <p:ext uri="{BB962C8B-B14F-4D97-AF65-F5344CB8AC3E}">
        <p14:creationId xmlns:p14="http://schemas.microsoft.com/office/powerpoint/2010/main" val="1515724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start reporting on Jan. 1, 2023 that’s when modifier was effective, but it’s not mandatory until 7/1</a:t>
            </a:r>
          </a:p>
          <a:p>
            <a:endParaRPr lang="en-US" dirty="0"/>
          </a:p>
          <a:p>
            <a:endParaRPr lang="en-US" dirty="0"/>
          </a:p>
          <a:p>
            <a:r>
              <a:rPr lang="en-US" dirty="0"/>
              <a:t>Append this modifier to the supply code for the drug or biological to show that there is no discarded amount to report after administration to the patient. </a:t>
            </a:r>
          </a:p>
          <a:p>
            <a:endParaRPr lang="en-US" dirty="0"/>
          </a:p>
          <a:p>
            <a:r>
              <a:rPr lang="en-US" dirty="0"/>
              <a:t>Use of this modifier ties in with modifier JW, which is not a new modifier.. Its been around since 2003. JW is appended to drugs or biologicals codes to show that the provider administered the necessary or prescribed amount of the drug supplied in a single dose vial and discarded the remaining amount of the drug. </a:t>
            </a:r>
          </a:p>
          <a:p>
            <a:endParaRPr lang="en-US" dirty="0"/>
          </a:p>
          <a:p>
            <a:r>
              <a:rPr lang="en-US" dirty="0"/>
              <a:t>We have an article on the health catalyst website under “insights” with more detail on the use of this modifier and CMS also has a good FAQ document that I have linked in the references at the end.</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50</a:t>
            </a:fld>
            <a:endParaRPr lang="en-US"/>
          </a:p>
        </p:txBody>
      </p:sp>
    </p:spTree>
    <p:extLst>
      <p:ext uri="{BB962C8B-B14F-4D97-AF65-F5344CB8AC3E}">
        <p14:creationId xmlns:p14="http://schemas.microsoft.com/office/powerpoint/2010/main" val="3258482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 new modifier, just want to talk about this one real quick since I just mentioned it and it’s the counterpart of JZ</a:t>
            </a:r>
          </a:p>
          <a:p>
            <a:endParaRPr lang="en-US" dirty="0"/>
          </a:p>
          <a:p>
            <a:r>
              <a:rPr lang="en-US" dirty="0"/>
              <a:t>CMS has no specific requirements regarding the method, format, or where the discarded amount of the drug is documented within the EHR. However, the organization expects providers to maintain accurate medical records regarding drug waste for every beneficiary. </a:t>
            </a:r>
          </a:p>
          <a:p>
            <a:endParaRPr lang="en-US" dirty="0"/>
          </a:p>
          <a:p>
            <a:r>
              <a:rPr lang="en-US" dirty="0"/>
              <a:t>Just a note about this modifier- it shouldn’t be assigned to drugs that are oral, inhaled, or implanted.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51</a:t>
            </a:fld>
            <a:endParaRPr lang="en-US"/>
          </a:p>
        </p:txBody>
      </p:sp>
    </p:spTree>
    <p:extLst>
      <p:ext uri="{BB962C8B-B14F-4D97-AF65-F5344CB8AC3E}">
        <p14:creationId xmlns:p14="http://schemas.microsoft.com/office/powerpoint/2010/main" val="2602025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takes you to the CMS website and you need to click on “List of Telehealth Services for Calendar Year 2023” to see which codes qualify for these modifiers. It’s a downloadable document. The document lists out all codes applicable for telehealth services so modifier 95 can be placed on all of them, but only the ones with a Yes in the column that says “can audio-only interaction meet the requirements?” can have modifier 93. </a:t>
            </a:r>
          </a:p>
        </p:txBody>
      </p:sp>
      <p:sp>
        <p:nvSpPr>
          <p:cNvPr id="4" name="Slide Number Placeholder 3"/>
          <p:cNvSpPr>
            <a:spLocks noGrp="1"/>
          </p:cNvSpPr>
          <p:nvPr>
            <p:ph type="sldNum" sz="quarter" idx="5"/>
          </p:nvPr>
        </p:nvSpPr>
        <p:spPr/>
        <p:txBody>
          <a:bodyPr/>
          <a:lstStyle/>
          <a:p>
            <a:fld id="{43F1C1D5-1B46-441D-9B5C-BA43369CB2B2}" type="slidenum">
              <a:rPr lang="en-US" smtClean="0"/>
              <a:t>52</a:t>
            </a:fld>
            <a:endParaRPr lang="en-US"/>
          </a:p>
        </p:txBody>
      </p:sp>
    </p:spTree>
    <p:extLst>
      <p:ext uri="{BB962C8B-B14F-4D97-AF65-F5344CB8AC3E}">
        <p14:creationId xmlns:p14="http://schemas.microsoft.com/office/powerpoint/2010/main" val="2588954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specific to mental health services- Can still use CMS’s telehealth list, but make sure that if it’s a mental health service you are using FQ or FR rather than 93 or 95</a:t>
            </a:r>
          </a:p>
        </p:txBody>
      </p:sp>
      <p:sp>
        <p:nvSpPr>
          <p:cNvPr id="4" name="Slide Number Placeholder 3"/>
          <p:cNvSpPr>
            <a:spLocks noGrp="1"/>
          </p:cNvSpPr>
          <p:nvPr>
            <p:ph type="sldNum" sz="quarter" idx="5"/>
          </p:nvPr>
        </p:nvSpPr>
        <p:spPr/>
        <p:txBody>
          <a:bodyPr/>
          <a:lstStyle/>
          <a:p>
            <a:fld id="{43F1C1D5-1B46-441D-9B5C-BA43369CB2B2}" type="slidenum">
              <a:rPr lang="en-US" smtClean="0"/>
              <a:t>53</a:t>
            </a:fld>
            <a:endParaRPr lang="en-US"/>
          </a:p>
        </p:txBody>
      </p:sp>
    </p:spTree>
    <p:extLst>
      <p:ext uri="{BB962C8B-B14F-4D97-AF65-F5344CB8AC3E}">
        <p14:creationId xmlns:p14="http://schemas.microsoft.com/office/powerpoint/2010/main" val="4186723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54</a:t>
            </a:fld>
            <a:endParaRPr lang="en-US"/>
          </a:p>
        </p:txBody>
      </p:sp>
    </p:spTree>
    <p:extLst>
      <p:ext uri="{BB962C8B-B14F-4D97-AF65-F5344CB8AC3E}">
        <p14:creationId xmlns:p14="http://schemas.microsoft.com/office/powerpoint/2010/main" val="209512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physician may need to indicate that an E&amp;M service was performed during a postoperative period for reasons unrelated to the original procedure. This modifier is attached to that specific E&amp;M service code. Not going to use this if patient is coming in for a complication of surgery or infection related to the surgery, removal of sutures, or other wound treatment… that’s all part of your surgical package. </a:t>
            </a:r>
          </a:p>
          <a:p>
            <a:endParaRPr lang="en-US" dirty="0"/>
          </a:p>
          <a:p>
            <a:r>
              <a:rPr lang="en-US" dirty="0"/>
              <a:t>Diagnosis code is critical since it should be unrelated, but there is the event where you may have the same dx code if the same problem occurs at a different anatomical site. That should be specified in the documentation.</a:t>
            </a:r>
          </a:p>
          <a:p>
            <a:endParaRPr lang="en-US" dirty="0"/>
          </a:p>
          <a:p>
            <a:r>
              <a:rPr lang="en-US" dirty="0"/>
              <a:t>Post operative period- This is the global period or global days.  For major surgeries (90 day global period), global days start the day prior to the surgery, count the day of surgery, then count 90 days after surgery. For minor surgeries, count the day of the procedure then the appropriate number of days following surgery. (ex. Global days of 10. Surgery is day zero, then ten days) For information about global days: CMS’s Resource Based relative value scale, also published yearly  in AMA’s Medicare RBRVS: The physician’s guide. So if you’re no longer in the surgical period then this modifier is not needed. </a:t>
            </a:r>
          </a:p>
          <a:p>
            <a:endParaRPr lang="en-US" dirty="0"/>
          </a:p>
          <a:p>
            <a:endParaRPr lang="en-US" dirty="0"/>
          </a:p>
          <a:p>
            <a:r>
              <a:rPr lang="en-US" dirty="0"/>
              <a:t>Diagnosis code selection is critical when indicating the reason for the E&amp;M service. Must be unrelated. If the dx code for the E/M service doesn’t clearly support that the visit was unrelated to the initial surgery, it may be necessary to submit additional documentation. Doctor notes more details about visit and why it’s not related. </a:t>
            </a:r>
          </a:p>
          <a:p>
            <a:endParaRPr lang="en-US" dirty="0"/>
          </a:p>
          <a:p>
            <a:r>
              <a:rPr lang="en-US" dirty="0"/>
              <a:t>For information about global days: CMS’s Resource Based relative value scale, also published yearly  in AMA’s Medicare RBRVS: The physician’s guide</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8</a:t>
            </a:fld>
            <a:endParaRPr lang="en-US"/>
          </a:p>
        </p:txBody>
      </p:sp>
    </p:spTree>
    <p:extLst>
      <p:ext uri="{BB962C8B-B14F-4D97-AF65-F5344CB8AC3E}">
        <p14:creationId xmlns:p14="http://schemas.microsoft.com/office/powerpoint/2010/main" val="727853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the modifier, the payer may consider this visit as part of the surgical global package which would lead to it being denied. </a:t>
            </a:r>
          </a:p>
        </p:txBody>
      </p:sp>
      <p:sp>
        <p:nvSpPr>
          <p:cNvPr id="4" name="Slide Number Placeholder 3"/>
          <p:cNvSpPr>
            <a:spLocks noGrp="1"/>
          </p:cNvSpPr>
          <p:nvPr>
            <p:ph type="sldNum" sz="quarter" idx="5"/>
          </p:nvPr>
        </p:nvSpPr>
        <p:spPr/>
        <p:txBody>
          <a:bodyPr/>
          <a:lstStyle/>
          <a:p>
            <a:fld id="{43F1C1D5-1B46-441D-9B5C-BA43369CB2B2}" type="slidenum">
              <a:rPr lang="en-US" smtClean="0"/>
              <a:t>9</a:t>
            </a:fld>
            <a:endParaRPr lang="en-US"/>
          </a:p>
        </p:txBody>
      </p:sp>
    </p:spTree>
    <p:extLst>
      <p:ext uri="{BB962C8B-B14F-4D97-AF65-F5344CB8AC3E}">
        <p14:creationId xmlns:p14="http://schemas.microsoft.com/office/powerpoint/2010/main" val="150728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to indicate that on the day a procedure or service identified by a CPT code was performed, the patient’s condition required a significant, separately identifiable E/M service above and beyond the other service provided or beyond the usual preoperative and postoperative care associated with the procedure that was performed. </a:t>
            </a:r>
          </a:p>
          <a:p>
            <a:endParaRPr lang="en-US" dirty="0"/>
          </a:p>
          <a:p>
            <a:r>
              <a:rPr lang="en-US" dirty="0"/>
              <a:t>Second bullet-  a different diagnosis as the original diagnosis may not be required to report the E/M service on the same date with the modifier 25.  So the procedure and the E/M may have the same diagnosis code associated to it. This was clarified by the AMA because there are cases where you are only reporting modifier 25 because you are going above and beyond the usual work for the procedure, not because you are tending to a different issue,  so in that case the diagnosis would be the same. An example of going above and beyond the usual work would be  if a patient comes in for a scalp laceration and before suturing the laceration the physician performs a neurological examination and a comprehensive history/exam. So for this instance the physician could report the code for the procedure as well as an E/M with mod. 25</a:t>
            </a:r>
          </a:p>
          <a:p>
            <a:endParaRPr lang="en-US" dirty="0"/>
          </a:p>
          <a:p>
            <a:r>
              <a:rPr lang="en-US" dirty="0"/>
              <a:t>Third bullet- So  the main thing you want to ask is why is this patient being seen? Are there signs, symptoms, conditions that must be addressed before deciding to perform a procedure or service?  If yes, then that E/M might be medically necessary with modifier 25. And again, this can be related to the procedure or not. </a:t>
            </a:r>
          </a:p>
          <a:p>
            <a:endParaRPr lang="en-US" dirty="0"/>
          </a:p>
          <a:p>
            <a:r>
              <a:rPr lang="en-US" dirty="0"/>
              <a:t>What happens if you do not append modifier 25 to an E/M service and you report a procedure/service with the E/M service? It would be likely that it would either be denied (even if you have a different diagnosis for each service), or the insurance would pay for the lesser of the two services and bundle the services.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10</a:t>
            </a:fld>
            <a:endParaRPr lang="en-US"/>
          </a:p>
        </p:txBody>
      </p:sp>
    </p:spTree>
    <p:extLst>
      <p:ext uri="{BB962C8B-B14F-4D97-AF65-F5344CB8AC3E}">
        <p14:creationId xmlns:p14="http://schemas.microsoft.com/office/powerpoint/2010/main" val="1800278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Services that do not meet appropriate guidelines for reporting an E/M service. (Ex. To report code 99203 three of the key components (history, examination, and MDM) of the CPT description must be met and supported in the documentation.  So do not use automatically if two different diagnoses are present.  The E/M key components must be met. </a:t>
            </a:r>
          </a:p>
          <a:p>
            <a:endParaRPr lang="en-US" dirty="0"/>
          </a:p>
          <a:p>
            <a:endParaRPr lang="en-US" dirty="0"/>
          </a:p>
          <a:p>
            <a:endParaRPr lang="en-US" dirty="0"/>
          </a:p>
          <a:p>
            <a:r>
              <a:rPr lang="en-US" dirty="0"/>
              <a:t>Be careful when dealing with commercial payers… this is one modifier where we tend to see differences between payers and </a:t>
            </a:r>
            <a:r>
              <a:rPr lang="en-US" dirty="0" err="1"/>
              <a:t>medicare</a:t>
            </a:r>
            <a:r>
              <a:rPr lang="en-US" dirty="0"/>
              <a:t> policies. Many payers believe that modifier 25 is over used and abused. This modifier has been on the Office of Inspector General (OIG) watch list and has triggered many provider audits for high use and mis use. So just use caution when reporting this  esp. when reporting minor procedures. The documentation must show that the E/M service goes above and beyond usual care for this type of procedure. </a:t>
            </a:r>
          </a:p>
        </p:txBody>
      </p:sp>
      <p:sp>
        <p:nvSpPr>
          <p:cNvPr id="4" name="Slide Number Placeholder 3"/>
          <p:cNvSpPr>
            <a:spLocks noGrp="1"/>
          </p:cNvSpPr>
          <p:nvPr>
            <p:ph type="sldNum" sz="quarter" idx="5"/>
          </p:nvPr>
        </p:nvSpPr>
        <p:spPr/>
        <p:txBody>
          <a:bodyPr/>
          <a:lstStyle/>
          <a:p>
            <a:fld id="{43F1C1D5-1B46-441D-9B5C-BA43369CB2B2}" type="slidenum">
              <a:rPr lang="en-US" smtClean="0"/>
              <a:t>11</a:t>
            </a:fld>
            <a:endParaRPr lang="en-US"/>
          </a:p>
        </p:txBody>
      </p:sp>
    </p:spTree>
    <p:extLst>
      <p:ext uri="{BB962C8B-B14F-4D97-AF65-F5344CB8AC3E}">
        <p14:creationId xmlns:p14="http://schemas.microsoft.com/office/powerpoint/2010/main" val="1374477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 if the E/M service is related to the renal failure (hypertension, fluid overload, uremia, electrolyte imbalance) or any E/M service related to the dialysis procedure performed on the same date of service as the dialysis procedure should NOT be reported separately, even if performed on a separate patient encounter that day. So if you report a modifier 25 on this day make sure that the documentation explicitly states that it was not related to the renal failure or dialysis. </a:t>
            </a:r>
          </a:p>
          <a:p>
            <a:pPr marL="171450" indent="-171450">
              <a:buFontTx/>
              <a:buChar char="-"/>
            </a:pPr>
            <a:endParaRPr lang="en-US" dirty="0"/>
          </a:p>
          <a:p>
            <a:pPr marL="171450" indent="-171450">
              <a:buFontTx/>
              <a:buChar char="-"/>
            </a:pPr>
            <a:r>
              <a:rPr lang="en-US" dirty="0"/>
              <a:t>When pre operative critical care codes are reported on the date of the procedure, the diagnosis must support that the service is unrelated to the performance of the procedure. If the diagnosis for the critical care services is unrelated to the specific anatomic injury or general surgical procedure performed, this is sufficient</a:t>
            </a:r>
          </a:p>
          <a:p>
            <a:pPr marL="171450" indent="-171450">
              <a:buFontTx/>
              <a:buChar char="-"/>
            </a:pPr>
            <a:endParaRPr lang="en-US" dirty="0"/>
          </a:p>
          <a:p>
            <a:pPr marL="171450" indent="-171450">
              <a:buFontTx/>
              <a:buChar char="-"/>
            </a:pPr>
            <a:r>
              <a:rPr lang="en-US" dirty="0"/>
              <a:t>Again, this is something payers are scrutinizing.. They may see that one physician in a group uses it more than others and that may raise a red flag, or they may see that there’s a higher percentage than they deem “normal” use</a:t>
            </a:r>
          </a:p>
        </p:txBody>
      </p:sp>
      <p:sp>
        <p:nvSpPr>
          <p:cNvPr id="4" name="Slide Number Placeholder 3"/>
          <p:cNvSpPr>
            <a:spLocks noGrp="1"/>
          </p:cNvSpPr>
          <p:nvPr>
            <p:ph type="sldNum" sz="quarter" idx="5"/>
          </p:nvPr>
        </p:nvSpPr>
        <p:spPr/>
        <p:txBody>
          <a:bodyPr/>
          <a:lstStyle/>
          <a:p>
            <a:fld id="{43F1C1D5-1B46-441D-9B5C-BA43369CB2B2}" type="slidenum">
              <a:rPr lang="en-US" smtClean="0"/>
              <a:t>12</a:t>
            </a:fld>
            <a:endParaRPr lang="en-US"/>
          </a:p>
        </p:txBody>
      </p:sp>
    </p:spTree>
    <p:extLst>
      <p:ext uri="{BB962C8B-B14F-4D97-AF65-F5344CB8AC3E}">
        <p14:creationId xmlns:p14="http://schemas.microsoft.com/office/powerpoint/2010/main" val="119555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preventative medicine services you really need to make sure that a separate issue is being addressed that requires significant additional work to perform the key components of an E/M service.  So let’s look at an preventative medicine example where modifier 25 would be appropriate.</a:t>
            </a:r>
          </a:p>
        </p:txBody>
      </p:sp>
      <p:sp>
        <p:nvSpPr>
          <p:cNvPr id="4" name="Slide Number Placeholder 3"/>
          <p:cNvSpPr>
            <a:spLocks noGrp="1"/>
          </p:cNvSpPr>
          <p:nvPr>
            <p:ph type="sldNum" sz="quarter" idx="5"/>
          </p:nvPr>
        </p:nvSpPr>
        <p:spPr/>
        <p:txBody>
          <a:bodyPr/>
          <a:lstStyle/>
          <a:p>
            <a:fld id="{43F1C1D5-1B46-441D-9B5C-BA43369CB2B2}" type="slidenum">
              <a:rPr lang="en-US" smtClean="0"/>
              <a:t>13</a:t>
            </a:fld>
            <a:endParaRPr lang="en-US"/>
          </a:p>
        </p:txBody>
      </p:sp>
    </p:spTree>
    <p:extLst>
      <p:ext uri="{BB962C8B-B14F-4D97-AF65-F5344CB8AC3E}">
        <p14:creationId xmlns:p14="http://schemas.microsoft.com/office/powerpoint/2010/main" val="2600740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C8C99F-5760-4A7B-9975-874FC63690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90"/>
          <a:stretch/>
        </p:blipFill>
        <p:spPr>
          <a:xfrm>
            <a:off x="0" y="0"/>
            <a:ext cx="12201354" cy="6197958"/>
          </a:xfrm>
          <a:prstGeom prst="rect">
            <a:avLst/>
          </a:prstGeom>
        </p:spPr>
      </p:pic>
      <p:sp>
        <p:nvSpPr>
          <p:cNvPr id="8" name="Freeform: Shape 7">
            <a:extLst>
              <a:ext uri="{FF2B5EF4-FFF2-40B4-BE49-F238E27FC236}">
                <a16:creationId xmlns:a16="http://schemas.microsoft.com/office/drawing/2014/main" id="{E7B0E8E9-DC86-4424-A079-6D6EF5EA4873}"/>
              </a:ext>
            </a:extLst>
          </p:cNvPr>
          <p:cNvSpPr/>
          <p:nvPr userDrawn="1"/>
        </p:nvSpPr>
        <p:spPr>
          <a:xfrm>
            <a:off x="-9354" y="4587900"/>
            <a:ext cx="8486422" cy="2286002"/>
          </a:xfrm>
          <a:custGeom>
            <a:avLst/>
            <a:gdLst>
              <a:gd name="connsiteX0" fmla="*/ 0 w 8486422"/>
              <a:gd name="connsiteY0" fmla="*/ 0 h 2286002"/>
              <a:gd name="connsiteX1" fmla="*/ 6121830 w 8486422"/>
              <a:gd name="connsiteY1" fmla="*/ 0 h 2286002"/>
              <a:gd name="connsiteX2" fmla="*/ 6284354 w 8486422"/>
              <a:gd name="connsiteY2" fmla="*/ 0 h 2286002"/>
              <a:gd name="connsiteX3" fmla="*/ 6285082 w 8486422"/>
              <a:gd name="connsiteY3" fmla="*/ 0 h 2286002"/>
              <a:gd name="connsiteX4" fmla="*/ 6296025 w 8486422"/>
              <a:gd name="connsiteY4" fmla="*/ 0 h 2286002"/>
              <a:gd name="connsiteX5" fmla="*/ 6296025 w 8486422"/>
              <a:gd name="connsiteY5" fmla="*/ 11364 h 2286002"/>
              <a:gd name="connsiteX6" fmla="*/ 8486422 w 8486422"/>
              <a:gd name="connsiteY6" fmla="*/ 2286002 h 2286002"/>
              <a:gd name="connsiteX7" fmla="*/ 6296025 w 8486422"/>
              <a:gd name="connsiteY7" fmla="*/ 2286002 h 2286002"/>
              <a:gd name="connsiteX8" fmla="*/ 6285082 w 8486422"/>
              <a:gd name="connsiteY8" fmla="*/ 2286002 h 2286002"/>
              <a:gd name="connsiteX9" fmla="*/ 6284354 w 8486422"/>
              <a:gd name="connsiteY9" fmla="*/ 2286002 h 2286002"/>
              <a:gd name="connsiteX10" fmla="*/ 6121830 w 8486422"/>
              <a:gd name="connsiteY10" fmla="*/ 2286002 h 2286002"/>
              <a:gd name="connsiteX11" fmla="*/ 0 w 8486422"/>
              <a:gd name="connsiteY11" fmla="*/ 2286002 h 22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86422" h="2286002">
                <a:moveTo>
                  <a:pt x="0" y="0"/>
                </a:moveTo>
                <a:lnTo>
                  <a:pt x="6121830" y="0"/>
                </a:lnTo>
                <a:lnTo>
                  <a:pt x="6284354" y="0"/>
                </a:lnTo>
                <a:lnTo>
                  <a:pt x="6285082" y="0"/>
                </a:lnTo>
                <a:lnTo>
                  <a:pt x="6296025" y="0"/>
                </a:lnTo>
                <a:lnTo>
                  <a:pt x="6296025" y="11364"/>
                </a:lnTo>
                <a:lnTo>
                  <a:pt x="8486422" y="2286002"/>
                </a:lnTo>
                <a:lnTo>
                  <a:pt x="6296025" y="2286002"/>
                </a:lnTo>
                <a:lnTo>
                  <a:pt x="6285082" y="2286002"/>
                </a:lnTo>
                <a:lnTo>
                  <a:pt x="6284354" y="2286002"/>
                </a:lnTo>
                <a:lnTo>
                  <a:pt x="6121830" y="2286002"/>
                </a:lnTo>
                <a:lnTo>
                  <a:pt x="0" y="2286002"/>
                </a:lnTo>
                <a:close/>
              </a:path>
            </a:pathLst>
          </a:custGeom>
          <a:solidFill>
            <a:srgbClr val="24242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80E2C1DD-36DC-4704-BF51-0EFEA6358746}"/>
              </a:ext>
            </a:extLst>
          </p:cNvPr>
          <p:cNvSpPr/>
          <p:nvPr userDrawn="1"/>
        </p:nvSpPr>
        <p:spPr>
          <a:xfrm rot="16200000">
            <a:off x="8849755" y="3524040"/>
            <a:ext cx="1543989" cy="5156298"/>
          </a:xfrm>
          <a:custGeom>
            <a:avLst/>
            <a:gdLst>
              <a:gd name="connsiteX0" fmla="*/ 1543989 w 1543989"/>
              <a:gd name="connsiteY0" fmla="*/ 1678171 h 5156298"/>
              <a:gd name="connsiteX1" fmla="*/ 1543987 w 1543989"/>
              <a:gd name="connsiteY1" fmla="*/ 1678171 h 5156298"/>
              <a:gd name="connsiteX2" fmla="*/ 1543987 w 1543989"/>
              <a:gd name="connsiteY2" fmla="*/ 5156298 h 5156298"/>
              <a:gd name="connsiteX3" fmla="*/ 0 w 1543989"/>
              <a:gd name="connsiteY3" fmla="*/ 5156298 h 5156298"/>
              <a:gd name="connsiteX4" fmla="*/ 1 w 1543989"/>
              <a:gd name="connsiteY4" fmla="*/ 1678171 h 5156298"/>
              <a:gd name="connsiteX5" fmla="*/ 0 w 1543989"/>
              <a:gd name="connsiteY5" fmla="*/ 1678171 h 5156298"/>
              <a:gd name="connsiteX6" fmla="*/ 0 w 1543989"/>
              <a:gd name="connsiteY6" fmla="*/ 0 h 5156298"/>
              <a:gd name="connsiteX7" fmla="*/ 1539768 w 1543989"/>
              <a:gd name="connsiteY7" fmla="*/ 1673583 h 5156298"/>
              <a:gd name="connsiteX8" fmla="*/ 1543987 w 1543989"/>
              <a:gd name="connsiteY8" fmla="*/ 1673583 h 5156298"/>
              <a:gd name="connsiteX9" fmla="*/ 1543987 w 1543989"/>
              <a:gd name="connsiteY9" fmla="*/ 1678169 h 515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989" h="5156298">
                <a:moveTo>
                  <a:pt x="1543989" y="1678171"/>
                </a:moveTo>
                <a:lnTo>
                  <a:pt x="1543987" y="1678171"/>
                </a:lnTo>
                <a:lnTo>
                  <a:pt x="1543987" y="5156298"/>
                </a:lnTo>
                <a:lnTo>
                  <a:pt x="0" y="5156298"/>
                </a:lnTo>
                <a:lnTo>
                  <a:pt x="1" y="1678171"/>
                </a:lnTo>
                <a:lnTo>
                  <a:pt x="0" y="1678171"/>
                </a:lnTo>
                <a:lnTo>
                  <a:pt x="0" y="0"/>
                </a:lnTo>
                <a:lnTo>
                  <a:pt x="1539768" y="1673583"/>
                </a:lnTo>
                <a:lnTo>
                  <a:pt x="1543987" y="1673583"/>
                </a:lnTo>
                <a:lnTo>
                  <a:pt x="1543987" y="1678169"/>
                </a:lnTo>
                <a:close/>
              </a:path>
            </a:pathLst>
          </a:custGeom>
          <a:gradFill flip="none" rotWithShape="1">
            <a:gsLst>
              <a:gs pos="0">
                <a:srgbClr val="116F9B"/>
              </a:gs>
              <a:gs pos="100000">
                <a:srgbClr val="33A5E2"/>
              </a:gs>
            </a:gsLst>
            <a:lin ang="4200000" scaled="0"/>
            <a:tileRect/>
          </a:gradFill>
          <a:ln w="12700" cap="flat" cmpd="sng" algn="ctr">
            <a:noFill/>
            <a:prstDash val="solid"/>
            <a:miter lim="800000"/>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srgbClr val="FFFFFF"/>
              </a:solidFill>
              <a:effectLst/>
              <a:uLnTx/>
              <a:uFillTx/>
              <a:latin typeface="Calibri" panose="020F0502020204030204"/>
            </a:endParaRPr>
          </a:p>
        </p:txBody>
      </p:sp>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5700813" cy="1051560"/>
          </a:xfrm>
        </p:spPr>
        <p:txBody>
          <a:bodyPr anchor="t" anchorCtr="0">
            <a:noAutofit/>
          </a:bodyPr>
          <a:lstStyle>
            <a:lvl1pPr algn="l">
              <a:defRPr sz="4000">
                <a:solidFill>
                  <a:schemeClr val="bg1"/>
                </a:solidFill>
              </a:defRPr>
            </a:lvl1pPr>
          </a:lstStyle>
          <a:p>
            <a:r>
              <a:rPr lang="en-US" dirty="0"/>
              <a:t>Presentation Title</a:t>
            </a:r>
          </a:p>
        </p:txBody>
      </p:sp>
      <p:pic>
        <p:nvPicPr>
          <p:cNvPr id="10" name="Picture 9" descr="Logo&#10;&#10;Description automatically generated with medium confidence">
            <a:extLst>
              <a:ext uri="{FF2B5EF4-FFF2-40B4-BE49-F238E27FC236}">
                <a16:creationId xmlns:a16="http://schemas.microsoft.com/office/drawing/2014/main" id="{A0D816F5-602C-4219-A819-C371BC953C7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933607" y="5826265"/>
            <a:ext cx="2508532" cy="501707"/>
          </a:xfrm>
          <a:prstGeom prst="rect">
            <a:avLst/>
          </a:prstGeom>
        </p:spPr>
      </p:pic>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0" y="6198240"/>
            <a:ext cx="5699816" cy="269875"/>
          </a:xfrm>
        </p:spPr>
        <p:txBody>
          <a:bodyPr/>
          <a:lstStyle>
            <a:lvl1pPr>
              <a:defRPr lang="en-US" sz="1400" kern="1200" dirty="0" smtClean="0">
                <a:solidFill>
                  <a:schemeClr val="accent1"/>
                </a:solidFill>
                <a:latin typeface="+mn-lt"/>
                <a:ea typeface="+mn-ea"/>
                <a:cs typeface="+mn-cs"/>
              </a:defRPr>
            </a:lvl1pPr>
          </a:lstStyle>
          <a:p>
            <a:pPr lvl="0"/>
            <a:r>
              <a:rPr lang="en-US" dirty="0"/>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29165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 Two Colum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6E00D6-8D45-48E2-9CFA-39530D07ACDE}"/>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DB7D3F9-B961-477B-81CF-340538619C4B}"/>
              </a:ext>
            </a:extLst>
          </p:cNvPr>
          <p:cNvGrpSpPr/>
          <p:nvPr userDrawn="1"/>
        </p:nvGrpSpPr>
        <p:grpSpPr>
          <a:xfrm>
            <a:off x="8991392" y="6313661"/>
            <a:ext cx="2412850" cy="275010"/>
            <a:chOff x="8505441" y="6313661"/>
            <a:chExt cx="2412850" cy="275010"/>
          </a:xfrm>
        </p:grpSpPr>
        <p:sp>
          <p:nvSpPr>
            <p:cNvPr id="15" name="TextBox 14">
              <a:extLst>
                <a:ext uri="{FF2B5EF4-FFF2-40B4-BE49-F238E27FC236}">
                  <a16:creationId xmlns:a16="http://schemas.microsoft.com/office/drawing/2014/main" id="{9F9277F6-4E07-4A94-92C8-F6360AB8C6D3}"/>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16" name="Picture 15">
              <a:extLst>
                <a:ext uri="{FF2B5EF4-FFF2-40B4-BE49-F238E27FC236}">
                  <a16:creationId xmlns:a16="http://schemas.microsoft.com/office/drawing/2014/main" id="{6515F28B-505C-4468-AEA2-0F7B412F5197}"/>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17" name="Group 16">
            <a:extLst>
              <a:ext uri="{FF2B5EF4-FFF2-40B4-BE49-F238E27FC236}">
                <a16:creationId xmlns:a16="http://schemas.microsoft.com/office/drawing/2014/main" id="{E474BA47-4EA4-48FA-AF52-DCD8AEFED08D}"/>
              </a:ext>
            </a:extLst>
          </p:cNvPr>
          <p:cNvGrpSpPr/>
          <p:nvPr userDrawn="1"/>
        </p:nvGrpSpPr>
        <p:grpSpPr>
          <a:xfrm>
            <a:off x="624462" y="6187652"/>
            <a:ext cx="10926270" cy="0"/>
            <a:chOff x="624462" y="6104528"/>
            <a:chExt cx="10926270" cy="0"/>
          </a:xfrm>
        </p:grpSpPr>
        <p:cxnSp>
          <p:nvCxnSpPr>
            <p:cNvPr id="18" name="Straight Connector 17">
              <a:extLst>
                <a:ext uri="{FF2B5EF4-FFF2-40B4-BE49-F238E27FC236}">
                  <a16:creationId xmlns:a16="http://schemas.microsoft.com/office/drawing/2014/main" id="{563984DD-F079-44E6-9C28-D9ECC559AB50}"/>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E46EE7-C9FF-41C1-8C08-3475E13707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199" y="1047751"/>
            <a:ext cx="5111496" cy="4938380"/>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9BB2A2F3-7DF0-4B58-BEFC-12E19B817DB8}"/>
              </a:ext>
            </a:extLst>
          </p:cNvPr>
          <p:cNvSpPr>
            <a:spLocks noGrp="1"/>
          </p:cNvSpPr>
          <p:nvPr>
            <p:ph idx="13" hasCustomPrompt="1"/>
          </p:nvPr>
        </p:nvSpPr>
        <p:spPr>
          <a:xfrm>
            <a:off x="6241313" y="1047751"/>
            <a:ext cx="5112488" cy="4938380"/>
          </a:xfrm>
        </p:spPr>
        <p:txBody>
          <a:bodyPr/>
          <a:lstStyle>
            <a:lvl1pPr>
              <a:defRPr/>
            </a:lvl1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79447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4F30D7-A121-4FE5-82C4-7C7C1584B7DE}"/>
              </a:ext>
            </a:extLst>
          </p:cNvPr>
          <p:cNvPicPr>
            <a:picLocks noChangeAspect="1"/>
          </p:cNvPicPr>
          <p:nvPr userDrawn="1"/>
        </p:nvPicPr>
        <p:blipFill>
          <a:blip r:embed="rId2"/>
          <a:stretch>
            <a:fillRect/>
          </a:stretch>
        </p:blipFill>
        <p:spPr>
          <a:xfrm>
            <a:off x="0" y="0"/>
            <a:ext cx="12192000" cy="952500"/>
          </a:xfrm>
          <a:prstGeom prst="rect">
            <a:avLst/>
          </a:prstGeom>
        </p:spPr>
      </p:pic>
      <p:pic>
        <p:nvPicPr>
          <p:cNvPr id="13" name="Picture 12">
            <a:extLst>
              <a:ext uri="{FF2B5EF4-FFF2-40B4-BE49-F238E27FC236}">
                <a16:creationId xmlns:a16="http://schemas.microsoft.com/office/drawing/2014/main" id="{C8CFB5FD-94D6-489F-8FFF-7579184D7A65}"/>
              </a:ext>
            </a:extLst>
          </p:cNvPr>
          <p:cNvPicPr>
            <a:picLocks noChangeAspect="1"/>
          </p:cNvPicPr>
          <p:nvPr userDrawn="1"/>
        </p:nvPicPr>
        <p:blipFill>
          <a:blip r:embed="rId3"/>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1071372" y="142875"/>
            <a:ext cx="10049256" cy="661988"/>
          </a:xfrm>
        </p:spPr>
        <p:txBody>
          <a:bodyPr tIns="0" rIns="0" bIns="0"/>
          <a:lstStyle>
            <a:lvl1pPr>
              <a:lnSpc>
                <a:spcPct val="90000"/>
              </a:lnSpc>
              <a:defRPr lang="en-US" sz="2800" b="1" i="0" kern="1200" dirty="0">
                <a:solidFill>
                  <a:schemeClr val="bg1"/>
                </a:solidFill>
                <a:latin typeface="Calibri" panose="020F0502020204030204" pitchFamily="34" charset="0"/>
                <a:ea typeface="+mj-ea"/>
                <a:cs typeface="Calibri" panose="020F0502020204030204" pitchFamily="34" charset="0"/>
              </a:defRPr>
            </a:lvl1pPr>
          </a:lstStyle>
          <a:p>
            <a:r>
              <a:rPr lang="en-US" dirty="0"/>
              <a:t>Slide Title – Limited Use (e.g., Challenger Solution Summaries)</a:t>
            </a:r>
          </a:p>
        </p:txBody>
      </p:sp>
      <p:grpSp>
        <p:nvGrpSpPr>
          <p:cNvPr id="18" name="Group 17">
            <a:extLst>
              <a:ext uri="{FF2B5EF4-FFF2-40B4-BE49-F238E27FC236}">
                <a16:creationId xmlns:a16="http://schemas.microsoft.com/office/drawing/2014/main" id="{9C1537B5-BD60-406D-BED1-1AEEF90676AC}"/>
              </a:ext>
            </a:extLst>
          </p:cNvPr>
          <p:cNvGrpSpPr/>
          <p:nvPr userDrawn="1"/>
        </p:nvGrpSpPr>
        <p:grpSpPr>
          <a:xfrm>
            <a:off x="9137882" y="6419168"/>
            <a:ext cx="2412850" cy="275010"/>
            <a:chOff x="8505441" y="6313661"/>
            <a:chExt cx="2412850" cy="275010"/>
          </a:xfrm>
        </p:grpSpPr>
        <p:sp>
          <p:nvSpPr>
            <p:cNvPr id="19" name="TextBox 18">
              <a:extLst>
                <a:ext uri="{FF2B5EF4-FFF2-40B4-BE49-F238E27FC236}">
                  <a16:creationId xmlns:a16="http://schemas.microsoft.com/office/drawing/2014/main" id="{CAAA019E-0C36-49D7-92F9-C83312CD8F07}"/>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0" name="Picture 19">
              <a:extLst>
                <a:ext uri="{FF2B5EF4-FFF2-40B4-BE49-F238E27FC236}">
                  <a16:creationId xmlns:a16="http://schemas.microsoft.com/office/drawing/2014/main" id="{226F5243-1F17-488F-BDF1-B55443A629D4}"/>
                </a:ext>
              </a:extLst>
            </p:cNvPr>
            <p:cNvPicPr>
              <a:picLocks noChangeAspect="1"/>
            </p:cNvPicPr>
            <p:nvPr userDrawn="1"/>
          </p:nvPicPr>
          <p:blipFill>
            <a:blip r:embed="rId4"/>
            <a:stretch>
              <a:fillRect/>
            </a:stretch>
          </p:blipFill>
          <p:spPr>
            <a:xfrm>
              <a:off x="10745610" y="6313661"/>
              <a:ext cx="172681" cy="275010"/>
            </a:xfrm>
            <a:prstGeom prst="rect">
              <a:avLst/>
            </a:prstGeom>
          </p:spPr>
        </p:pic>
      </p:grpSp>
    </p:spTree>
    <p:extLst>
      <p:ext uri="{BB962C8B-B14F-4D97-AF65-F5344CB8AC3E}">
        <p14:creationId xmlns:p14="http://schemas.microsoft.com/office/powerpoint/2010/main" val="1901801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Footer - On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0DD52D-4C1F-4B89-A143-D69883D4AACE}"/>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038226"/>
            <a:ext cx="10515600" cy="4947904"/>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13" name="Group 12">
            <a:extLst>
              <a:ext uri="{FF2B5EF4-FFF2-40B4-BE49-F238E27FC236}">
                <a16:creationId xmlns:a16="http://schemas.microsoft.com/office/drawing/2014/main" id="{B7EA45C8-934D-4B02-B2B6-A39C4BB57967}"/>
              </a:ext>
            </a:extLst>
          </p:cNvPr>
          <p:cNvGrpSpPr/>
          <p:nvPr userDrawn="1"/>
        </p:nvGrpSpPr>
        <p:grpSpPr>
          <a:xfrm>
            <a:off x="8991392" y="6313661"/>
            <a:ext cx="2412850" cy="275010"/>
            <a:chOff x="8505441" y="6313661"/>
            <a:chExt cx="2412850" cy="275010"/>
          </a:xfrm>
        </p:grpSpPr>
        <p:sp>
          <p:nvSpPr>
            <p:cNvPr id="14" name="TextBox 13">
              <a:extLst>
                <a:ext uri="{FF2B5EF4-FFF2-40B4-BE49-F238E27FC236}">
                  <a16:creationId xmlns:a16="http://schemas.microsoft.com/office/drawing/2014/main" id="{B78D37CC-CC38-4FE4-BF5B-A660DFC7AA56}"/>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15" name="Picture 14">
              <a:extLst>
                <a:ext uri="{FF2B5EF4-FFF2-40B4-BE49-F238E27FC236}">
                  <a16:creationId xmlns:a16="http://schemas.microsoft.com/office/drawing/2014/main" id="{DF01ED3B-E40B-47A1-A538-7B59767EA355}"/>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16" name="Group 15">
            <a:extLst>
              <a:ext uri="{FF2B5EF4-FFF2-40B4-BE49-F238E27FC236}">
                <a16:creationId xmlns:a16="http://schemas.microsoft.com/office/drawing/2014/main" id="{80F10948-47C6-465F-9814-7653D98289C1}"/>
              </a:ext>
            </a:extLst>
          </p:cNvPr>
          <p:cNvGrpSpPr/>
          <p:nvPr userDrawn="1"/>
        </p:nvGrpSpPr>
        <p:grpSpPr>
          <a:xfrm>
            <a:off x="624462" y="6187652"/>
            <a:ext cx="10926270" cy="0"/>
            <a:chOff x="624462" y="6104528"/>
            <a:chExt cx="10926270" cy="0"/>
          </a:xfrm>
        </p:grpSpPr>
        <p:cxnSp>
          <p:nvCxnSpPr>
            <p:cNvPr id="17" name="Straight Connector 16">
              <a:extLst>
                <a:ext uri="{FF2B5EF4-FFF2-40B4-BE49-F238E27FC236}">
                  <a16:creationId xmlns:a16="http://schemas.microsoft.com/office/drawing/2014/main" id="{C4EB0428-B947-4BE5-9D60-A7A33B0369D1}"/>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182716-3F58-4C38-972F-ABB2F53CE2CB}"/>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pic>
        <p:nvPicPr>
          <p:cNvPr id="19" name="Picture 18" descr="A picture containing building&#10;&#10;Description automatically generated">
            <a:extLst>
              <a:ext uri="{FF2B5EF4-FFF2-40B4-BE49-F238E27FC236}">
                <a16:creationId xmlns:a16="http://schemas.microsoft.com/office/drawing/2014/main" id="{53BC035A-6731-46EA-A0D2-1D7A8D59A19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5240" y="850311"/>
            <a:ext cx="378069" cy="2578689"/>
          </a:xfrm>
          <a:prstGeom prst="rect">
            <a:avLst/>
          </a:prstGeom>
        </p:spPr>
      </p:pic>
    </p:spTree>
    <p:extLst>
      <p:ext uri="{BB962C8B-B14F-4D97-AF65-F5344CB8AC3E}">
        <p14:creationId xmlns:p14="http://schemas.microsoft.com/office/powerpoint/2010/main" val="3237230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oter - One Column, Sub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7D053F7-07A1-47D1-AEBC-A90DB2E4C907}"/>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9F155433-066E-4C56-862E-FC722FEA0F11}"/>
              </a:ext>
            </a:extLst>
          </p:cNvPr>
          <p:cNvGrpSpPr/>
          <p:nvPr userDrawn="1"/>
        </p:nvGrpSpPr>
        <p:grpSpPr>
          <a:xfrm>
            <a:off x="8991392" y="6313661"/>
            <a:ext cx="2412850" cy="275010"/>
            <a:chOff x="8505441" y="6313661"/>
            <a:chExt cx="2412850" cy="275010"/>
          </a:xfrm>
        </p:grpSpPr>
        <p:sp>
          <p:nvSpPr>
            <p:cNvPr id="19" name="TextBox 18">
              <a:extLst>
                <a:ext uri="{FF2B5EF4-FFF2-40B4-BE49-F238E27FC236}">
                  <a16:creationId xmlns:a16="http://schemas.microsoft.com/office/drawing/2014/main" id="{1114FE0B-F17F-4A8C-97C9-A5A065F5C821}"/>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0" name="Picture 19">
              <a:extLst>
                <a:ext uri="{FF2B5EF4-FFF2-40B4-BE49-F238E27FC236}">
                  <a16:creationId xmlns:a16="http://schemas.microsoft.com/office/drawing/2014/main" id="{CD813258-C0B5-4B46-A27E-F3AEEB1F75A7}"/>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21" name="Group 20">
            <a:extLst>
              <a:ext uri="{FF2B5EF4-FFF2-40B4-BE49-F238E27FC236}">
                <a16:creationId xmlns:a16="http://schemas.microsoft.com/office/drawing/2014/main" id="{7D2FF1EA-F486-41A9-B86E-F5B68B46907A}"/>
              </a:ext>
            </a:extLst>
          </p:cNvPr>
          <p:cNvGrpSpPr/>
          <p:nvPr userDrawn="1"/>
        </p:nvGrpSpPr>
        <p:grpSpPr>
          <a:xfrm>
            <a:off x="624462" y="6187652"/>
            <a:ext cx="10926270" cy="0"/>
            <a:chOff x="624462" y="6104528"/>
            <a:chExt cx="10926270" cy="0"/>
          </a:xfrm>
        </p:grpSpPr>
        <p:cxnSp>
          <p:nvCxnSpPr>
            <p:cNvPr id="22" name="Straight Connector 21">
              <a:extLst>
                <a:ext uri="{FF2B5EF4-FFF2-40B4-BE49-F238E27FC236}">
                  <a16:creationId xmlns:a16="http://schemas.microsoft.com/office/drawing/2014/main" id="{24AD60CA-0984-496B-BBE1-FB520E076E7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4CECB2-0ADA-4294-9040-118BCC39B65A}"/>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405358"/>
            <a:ext cx="10515600" cy="4584480"/>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5" name="Text Placeholder 14">
            <a:extLst>
              <a:ext uri="{FF2B5EF4-FFF2-40B4-BE49-F238E27FC236}">
                <a16:creationId xmlns:a16="http://schemas.microsoft.com/office/drawing/2014/main" id="{606B5201-290D-4D38-9B69-33AD01FFD9BB}"/>
              </a:ext>
            </a:extLst>
          </p:cNvPr>
          <p:cNvSpPr>
            <a:spLocks noGrp="1"/>
          </p:cNvSpPr>
          <p:nvPr>
            <p:ph type="body" sz="quarter" idx="14" hasCustomPrompt="1"/>
          </p:nvPr>
        </p:nvSpPr>
        <p:spPr>
          <a:xfrm>
            <a:off x="838200" y="844903"/>
            <a:ext cx="10515600" cy="393192"/>
          </a:xfrm>
        </p:spPr>
        <p:txBody>
          <a:bodyPr>
            <a:noAutofit/>
          </a:bodyPr>
          <a:lstStyle>
            <a:lvl1pPr>
              <a:defRPr lang="en-US" sz="2400" b="1" kern="1200" dirty="0">
                <a:solidFill>
                  <a:schemeClr val="accent1"/>
                </a:solidFill>
                <a:latin typeface="+mn-lt"/>
                <a:ea typeface="+mn-ea"/>
                <a:cs typeface="+mn-cs"/>
              </a:defRPr>
            </a:lvl1pPr>
          </a:lstStyle>
          <a:p>
            <a:pPr lvl="0"/>
            <a:r>
              <a:rPr lang="en-US" dirty="0"/>
              <a:t>Slide Subtitle</a:t>
            </a:r>
          </a:p>
        </p:txBody>
      </p:sp>
      <p:pic>
        <p:nvPicPr>
          <p:cNvPr id="16" name="Picture 15" descr="A picture containing device&#10;&#10;Description automatically generated">
            <a:extLst>
              <a:ext uri="{FF2B5EF4-FFF2-40B4-BE49-F238E27FC236}">
                <a16:creationId xmlns:a16="http://schemas.microsoft.com/office/drawing/2014/main" id="{50520BE8-5CBF-4D67-8204-0304651598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31360" y="734975"/>
            <a:ext cx="509429" cy="2578688"/>
          </a:xfrm>
          <a:prstGeom prst="rect">
            <a:avLst/>
          </a:prstGeom>
        </p:spPr>
      </p:pic>
    </p:spTree>
    <p:extLst>
      <p:ext uri="{BB962C8B-B14F-4D97-AF65-F5344CB8AC3E}">
        <p14:creationId xmlns:p14="http://schemas.microsoft.com/office/powerpoint/2010/main" val="925896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c - One Column, Subtit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80E8714-7867-4CB6-8A9E-29A7161FA892}"/>
              </a:ext>
            </a:extLst>
          </p:cNvPr>
          <p:cNvSpPr/>
          <p:nvPr userDrawn="1"/>
        </p:nvSpPr>
        <p:spPr>
          <a:xfrm>
            <a:off x="76200" y="48851"/>
            <a:ext cx="12030075" cy="6694849"/>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36758A15-CB21-4496-B0C0-3E0405CA4FD7}"/>
              </a:ext>
            </a:extLst>
          </p:cNvPr>
          <p:cNvGrpSpPr/>
          <p:nvPr userDrawn="1"/>
        </p:nvGrpSpPr>
        <p:grpSpPr>
          <a:xfrm>
            <a:off x="10314631" y="-11983"/>
            <a:ext cx="1877369" cy="6874132"/>
            <a:chOff x="8340211" y="-19879"/>
            <a:chExt cx="1900108" cy="6897758"/>
          </a:xfrm>
        </p:grpSpPr>
        <p:sp>
          <p:nvSpPr>
            <p:cNvPr id="23" name="Freeform: Shape 22">
              <a:extLst>
                <a:ext uri="{FF2B5EF4-FFF2-40B4-BE49-F238E27FC236}">
                  <a16:creationId xmlns:a16="http://schemas.microsoft.com/office/drawing/2014/main" id="{B83FF7FD-CE13-487E-A815-B7F3D2B26DD0}"/>
                </a:ext>
              </a:extLst>
            </p:cNvPr>
            <p:cNvSpPr/>
            <p:nvPr userDrawn="1"/>
          </p:nvSpPr>
          <p:spPr>
            <a:xfrm rot="10800000">
              <a:off x="8340211" y="-19879"/>
              <a:ext cx="1900108" cy="6897758"/>
            </a:xfrm>
            <a:custGeom>
              <a:avLst/>
              <a:gdLst>
                <a:gd name="connsiteX0" fmla="*/ 1889156 w 1889156"/>
                <a:gd name="connsiteY0" fmla="*/ 6858000 h 6858000"/>
                <a:gd name="connsiteX1" fmla="*/ 1101504 w 1889156"/>
                <a:gd name="connsiteY1" fmla="*/ 6858000 h 6858000"/>
                <a:gd name="connsiteX2" fmla="*/ 0 w 1889156"/>
                <a:gd name="connsiteY2" fmla="*/ 6858000 h 6858000"/>
                <a:gd name="connsiteX3" fmla="*/ 0 w 1889156"/>
                <a:gd name="connsiteY3" fmla="*/ 0 h 6858000"/>
                <a:gd name="connsiteX4" fmla="*/ 1101504 w 1889156"/>
                <a:gd name="connsiteY4" fmla="*/ 0 h 6858000"/>
                <a:gd name="connsiteX5" fmla="*/ 1101504 w 1889156"/>
                <a:gd name="connsiteY5" fmla="*/ 60703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156" h="6858000">
                  <a:moveTo>
                    <a:pt x="1889156" y="6858000"/>
                  </a:moveTo>
                  <a:lnTo>
                    <a:pt x="1101504" y="6858000"/>
                  </a:lnTo>
                  <a:lnTo>
                    <a:pt x="0" y="6858000"/>
                  </a:lnTo>
                  <a:lnTo>
                    <a:pt x="0" y="0"/>
                  </a:lnTo>
                  <a:lnTo>
                    <a:pt x="1101504" y="0"/>
                  </a:lnTo>
                  <a:lnTo>
                    <a:pt x="1101504" y="6070348"/>
                  </a:lnTo>
                  <a:close/>
                </a:path>
              </a:pathLst>
            </a:custGeom>
            <a:gradFill>
              <a:gsLst>
                <a:gs pos="50000">
                  <a:srgbClr val="0087CD"/>
                </a:gs>
                <a:gs pos="0">
                  <a:srgbClr val="00568F"/>
                </a:gs>
                <a:gs pos="100000">
                  <a:srgbClr val="00AC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4" name="Picture 23">
              <a:extLst>
                <a:ext uri="{FF2B5EF4-FFF2-40B4-BE49-F238E27FC236}">
                  <a16:creationId xmlns:a16="http://schemas.microsoft.com/office/drawing/2014/main" id="{0BF85A8E-55F9-4821-BF8D-88B49442EBCA}"/>
                </a:ext>
              </a:extLst>
            </p:cNvPr>
            <p:cNvPicPr>
              <a:picLocks noChangeAspect="1"/>
            </p:cNvPicPr>
            <p:nvPr userDrawn="1"/>
          </p:nvPicPr>
          <p:blipFill>
            <a:blip r:embed="rId2">
              <a:duotone>
                <a:schemeClr val="bg2">
                  <a:shade val="45000"/>
                  <a:satMod val="135000"/>
                </a:schemeClr>
                <a:prstClr val="white"/>
              </a:duotone>
            </a:blip>
            <a:stretch>
              <a:fillRect/>
            </a:stretch>
          </p:blipFill>
          <p:spPr>
            <a:xfrm>
              <a:off x="9658407" y="652167"/>
              <a:ext cx="571674" cy="1934165"/>
            </a:xfrm>
            <a:prstGeom prst="rect">
              <a:avLst/>
            </a:prstGeom>
          </p:spPr>
        </p:pic>
      </p:grpSp>
      <p:grpSp>
        <p:nvGrpSpPr>
          <p:cNvPr id="25" name="Group 24">
            <a:extLst>
              <a:ext uri="{FF2B5EF4-FFF2-40B4-BE49-F238E27FC236}">
                <a16:creationId xmlns:a16="http://schemas.microsoft.com/office/drawing/2014/main" id="{9AE6E4E5-38E4-4CB1-8198-A779AD54FB78}"/>
              </a:ext>
            </a:extLst>
          </p:cNvPr>
          <p:cNvGrpSpPr/>
          <p:nvPr userDrawn="1"/>
        </p:nvGrpSpPr>
        <p:grpSpPr>
          <a:xfrm>
            <a:off x="8124162" y="6302309"/>
            <a:ext cx="2412850" cy="275010"/>
            <a:chOff x="8505441" y="6313661"/>
            <a:chExt cx="2412850" cy="275010"/>
          </a:xfrm>
        </p:grpSpPr>
        <p:sp>
          <p:nvSpPr>
            <p:cNvPr id="26" name="TextBox 25">
              <a:extLst>
                <a:ext uri="{FF2B5EF4-FFF2-40B4-BE49-F238E27FC236}">
                  <a16:creationId xmlns:a16="http://schemas.microsoft.com/office/drawing/2014/main" id="{AC3F0BDF-4EED-464C-8467-76A81D677963}"/>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7" name="Picture 26">
              <a:extLst>
                <a:ext uri="{FF2B5EF4-FFF2-40B4-BE49-F238E27FC236}">
                  <a16:creationId xmlns:a16="http://schemas.microsoft.com/office/drawing/2014/main" id="{E05A9813-7A51-4D13-AFC5-00F55A4DDF2D}"/>
                </a:ext>
              </a:extLst>
            </p:cNvPr>
            <p:cNvPicPr>
              <a:picLocks noChangeAspect="1"/>
            </p:cNvPicPr>
            <p:nvPr userDrawn="1"/>
          </p:nvPicPr>
          <p:blipFill>
            <a:blip r:embed="rId3"/>
            <a:stretch>
              <a:fillRect/>
            </a:stretch>
          </p:blipFill>
          <p:spPr>
            <a:xfrm>
              <a:off x="10745610" y="6313661"/>
              <a:ext cx="172681" cy="275010"/>
            </a:xfrm>
            <a:prstGeom prst="rect">
              <a:avLst/>
            </a:prstGeom>
          </p:spPr>
        </p:pic>
      </p:grpSp>
      <p:sp>
        <p:nvSpPr>
          <p:cNvPr id="12" name="Content Placeholder 2">
            <a:extLst>
              <a:ext uri="{FF2B5EF4-FFF2-40B4-BE49-F238E27FC236}">
                <a16:creationId xmlns:a16="http://schemas.microsoft.com/office/drawing/2014/main" id="{D53BDE4F-103E-4F94-8A20-05F557660BF3}"/>
              </a:ext>
            </a:extLst>
          </p:cNvPr>
          <p:cNvSpPr>
            <a:spLocks noGrp="1"/>
          </p:cNvSpPr>
          <p:nvPr>
            <p:ph sz="half" idx="1" hasCustomPrompt="1"/>
          </p:nvPr>
        </p:nvSpPr>
        <p:spPr>
          <a:xfrm>
            <a:off x="838200" y="1521069"/>
            <a:ext cx="9683618" cy="4614859"/>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3" name="Text Placeholder 21">
            <a:extLst>
              <a:ext uri="{FF2B5EF4-FFF2-40B4-BE49-F238E27FC236}">
                <a16:creationId xmlns:a16="http://schemas.microsoft.com/office/drawing/2014/main" id="{7CAAAC83-8BA4-4341-9EFF-7F1FADBDD334}"/>
              </a:ext>
            </a:extLst>
          </p:cNvPr>
          <p:cNvSpPr>
            <a:spLocks noGrp="1"/>
          </p:cNvSpPr>
          <p:nvPr>
            <p:ph type="body" sz="quarter" idx="14" hasCustomPrompt="1"/>
          </p:nvPr>
        </p:nvSpPr>
        <p:spPr>
          <a:xfrm>
            <a:off x="838200" y="841182"/>
            <a:ext cx="9698812" cy="438912"/>
          </a:xfrm>
        </p:spPr>
        <p:txBody>
          <a:bodyPr>
            <a:noAutofit/>
          </a:bodyPr>
          <a:lstStyle>
            <a:lvl1pPr>
              <a:defRPr lang="en-US" sz="2400" b="1" kern="1200">
                <a:solidFill>
                  <a:schemeClr val="accent1"/>
                </a:solidFill>
                <a:latin typeface="+mn-lt"/>
                <a:ea typeface="+mn-ea"/>
                <a:cs typeface="+mn-cs"/>
              </a:defRPr>
            </a:lvl1pPr>
          </a:lstStyle>
          <a:p>
            <a:pPr lvl="0"/>
            <a:r>
              <a:rPr lang="en-US" dirty="0"/>
              <a:t>Slide Subtitle</a:t>
            </a:r>
          </a:p>
        </p:txBody>
      </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200" y="371604"/>
            <a:ext cx="9698812" cy="438912"/>
          </a:xfrm>
        </p:spPr>
        <p:txBody>
          <a:bodyPr/>
          <a:lstStyle>
            <a:lvl1pPr>
              <a:defRPr lang="en-US" sz="2800" b="1" kern="1200" dirty="0">
                <a:solidFill>
                  <a:schemeClr val="tx1"/>
                </a:solidFill>
                <a:latin typeface="+mn-lt"/>
                <a:ea typeface="+mn-ea"/>
                <a:cs typeface="+mn-cs"/>
              </a:defRPr>
            </a:lvl1pPr>
          </a:lstStyle>
          <a:p>
            <a:r>
              <a:rPr lang="en-US" dirty="0"/>
              <a:t>Slide Title</a:t>
            </a:r>
          </a:p>
        </p:txBody>
      </p:sp>
    </p:spTree>
    <p:extLst>
      <p:ext uri="{BB962C8B-B14F-4D97-AF65-F5344CB8AC3E}">
        <p14:creationId xmlns:p14="http://schemas.microsoft.com/office/powerpoint/2010/main" val="258096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c - Two Colum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AAEE68-CD16-4747-B2A9-358A7B90A0B7}"/>
              </a:ext>
            </a:extLst>
          </p:cNvPr>
          <p:cNvSpPr/>
          <p:nvPr userDrawn="1"/>
        </p:nvSpPr>
        <p:spPr>
          <a:xfrm>
            <a:off x="76200" y="48851"/>
            <a:ext cx="12030075" cy="6694849"/>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1E6463F-76C4-4E96-A370-83C663967DB1}"/>
              </a:ext>
            </a:extLst>
          </p:cNvPr>
          <p:cNvGrpSpPr/>
          <p:nvPr userDrawn="1"/>
        </p:nvGrpSpPr>
        <p:grpSpPr>
          <a:xfrm>
            <a:off x="10314631" y="-11983"/>
            <a:ext cx="1877369" cy="6874132"/>
            <a:chOff x="10314631" y="-11983"/>
            <a:chExt cx="1877369" cy="6874132"/>
          </a:xfrm>
        </p:grpSpPr>
        <p:sp>
          <p:nvSpPr>
            <p:cNvPr id="21" name="Freeform: Shape 20">
              <a:extLst>
                <a:ext uri="{FF2B5EF4-FFF2-40B4-BE49-F238E27FC236}">
                  <a16:creationId xmlns:a16="http://schemas.microsoft.com/office/drawing/2014/main" id="{1C099796-4657-4F78-B674-615FC9DD081C}"/>
                </a:ext>
              </a:extLst>
            </p:cNvPr>
            <p:cNvSpPr/>
            <p:nvPr userDrawn="1"/>
          </p:nvSpPr>
          <p:spPr>
            <a:xfrm rot="10800000">
              <a:off x="10314631" y="-11983"/>
              <a:ext cx="1877369" cy="6874132"/>
            </a:xfrm>
            <a:custGeom>
              <a:avLst/>
              <a:gdLst>
                <a:gd name="connsiteX0" fmla="*/ 1889156 w 1889156"/>
                <a:gd name="connsiteY0" fmla="*/ 6858000 h 6858000"/>
                <a:gd name="connsiteX1" fmla="*/ 1101504 w 1889156"/>
                <a:gd name="connsiteY1" fmla="*/ 6858000 h 6858000"/>
                <a:gd name="connsiteX2" fmla="*/ 0 w 1889156"/>
                <a:gd name="connsiteY2" fmla="*/ 6858000 h 6858000"/>
                <a:gd name="connsiteX3" fmla="*/ 0 w 1889156"/>
                <a:gd name="connsiteY3" fmla="*/ 0 h 6858000"/>
                <a:gd name="connsiteX4" fmla="*/ 1101504 w 1889156"/>
                <a:gd name="connsiteY4" fmla="*/ 0 h 6858000"/>
                <a:gd name="connsiteX5" fmla="*/ 1101504 w 1889156"/>
                <a:gd name="connsiteY5" fmla="*/ 60703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156" h="6858000">
                  <a:moveTo>
                    <a:pt x="1889156" y="6858000"/>
                  </a:moveTo>
                  <a:lnTo>
                    <a:pt x="1101504" y="6858000"/>
                  </a:lnTo>
                  <a:lnTo>
                    <a:pt x="0" y="6858000"/>
                  </a:lnTo>
                  <a:lnTo>
                    <a:pt x="0" y="0"/>
                  </a:lnTo>
                  <a:lnTo>
                    <a:pt x="1101504" y="0"/>
                  </a:lnTo>
                  <a:lnTo>
                    <a:pt x="1101504" y="6070348"/>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5" descr="A picture containing device&#10;&#10;Description automatically generated">
              <a:extLst>
                <a:ext uri="{FF2B5EF4-FFF2-40B4-BE49-F238E27FC236}">
                  <a16:creationId xmlns:a16="http://schemas.microsoft.com/office/drawing/2014/main" id="{C25F9322-7083-4477-A4E9-6CDCC92A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3200" y="662771"/>
              <a:ext cx="558800" cy="1906494"/>
            </a:xfrm>
            <a:prstGeom prst="rect">
              <a:avLst/>
            </a:prstGeom>
          </p:spPr>
        </p:pic>
      </p:grpSp>
      <p:grpSp>
        <p:nvGrpSpPr>
          <p:cNvPr id="22" name="Group 21">
            <a:extLst>
              <a:ext uri="{FF2B5EF4-FFF2-40B4-BE49-F238E27FC236}">
                <a16:creationId xmlns:a16="http://schemas.microsoft.com/office/drawing/2014/main" id="{97F9D478-87E2-4EAA-A301-70B45C8FB6A8}"/>
              </a:ext>
            </a:extLst>
          </p:cNvPr>
          <p:cNvGrpSpPr/>
          <p:nvPr userDrawn="1"/>
        </p:nvGrpSpPr>
        <p:grpSpPr>
          <a:xfrm>
            <a:off x="8124162" y="6302309"/>
            <a:ext cx="2412850" cy="275010"/>
            <a:chOff x="8505441" y="6313661"/>
            <a:chExt cx="2412850" cy="275010"/>
          </a:xfrm>
        </p:grpSpPr>
        <p:sp>
          <p:nvSpPr>
            <p:cNvPr id="23" name="TextBox 22">
              <a:extLst>
                <a:ext uri="{FF2B5EF4-FFF2-40B4-BE49-F238E27FC236}">
                  <a16:creationId xmlns:a16="http://schemas.microsoft.com/office/drawing/2014/main" id="{76D5CEA8-E3F8-413B-B9AD-66A91D1590E7}"/>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4" name="Picture 23">
              <a:extLst>
                <a:ext uri="{FF2B5EF4-FFF2-40B4-BE49-F238E27FC236}">
                  <a16:creationId xmlns:a16="http://schemas.microsoft.com/office/drawing/2014/main" id="{BFB12DF7-FC19-4A41-9105-CA00883351EA}"/>
                </a:ext>
              </a:extLst>
            </p:cNvPr>
            <p:cNvPicPr>
              <a:picLocks noChangeAspect="1"/>
            </p:cNvPicPr>
            <p:nvPr userDrawn="1"/>
          </p:nvPicPr>
          <p:blipFill>
            <a:blip r:embed="rId3"/>
            <a:stretch>
              <a:fillRect/>
            </a:stretch>
          </p:blipFill>
          <p:spPr>
            <a:xfrm>
              <a:off x="10745610" y="6313661"/>
              <a:ext cx="172681" cy="275010"/>
            </a:xfrm>
            <a:prstGeom prst="rect">
              <a:avLst/>
            </a:prstGeom>
          </p:spPr>
        </p:pic>
      </p:gr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200" y="381599"/>
            <a:ext cx="9698812" cy="438912"/>
          </a:xfrm>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11" name="Content Placeholder 2">
            <a:extLst>
              <a:ext uri="{FF2B5EF4-FFF2-40B4-BE49-F238E27FC236}">
                <a16:creationId xmlns:a16="http://schemas.microsoft.com/office/drawing/2014/main" id="{37A4B8C3-5BED-4AE1-B61D-1427C4C84111}"/>
              </a:ext>
            </a:extLst>
          </p:cNvPr>
          <p:cNvSpPr>
            <a:spLocks noGrp="1"/>
          </p:cNvSpPr>
          <p:nvPr>
            <p:ph sz="half" idx="15" hasCustomPrompt="1"/>
          </p:nvPr>
        </p:nvSpPr>
        <p:spPr>
          <a:xfrm>
            <a:off x="5919292" y="993532"/>
            <a:ext cx="4617720" cy="5142396"/>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6" name="Content Placeholder 2">
            <a:extLst>
              <a:ext uri="{FF2B5EF4-FFF2-40B4-BE49-F238E27FC236}">
                <a16:creationId xmlns:a16="http://schemas.microsoft.com/office/drawing/2014/main" id="{D8BF4F10-37A5-4F4A-BD09-C291F8F254BE}"/>
              </a:ext>
            </a:extLst>
          </p:cNvPr>
          <p:cNvSpPr>
            <a:spLocks noGrp="1"/>
          </p:cNvSpPr>
          <p:nvPr>
            <p:ph sz="half" idx="1" hasCustomPrompt="1"/>
          </p:nvPr>
        </p:nvSpPr>
        <p:spPr>
          <a:xfrm>
            <a:off x="838200" y="993532"/>
            <a:ext cx="4621823" cy="5142396"/>
          </a:xfrm>
        </p:spPr>
        <p:txBody>
          <a:bodyPr/>
          <a:lstStyle>
            <a:lvl1pPr>
              <a:defRPr/>
            </a:lvl1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4053305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c - One Column, Subtitle (2)">
    <p:spTree>
      <p:nvGrpSpPr>
        <p:cNvPr id="1" name=""/>
        <p:cNvGrpSpPr/>
        <p:nvPr/>
      </p:nvGrpSpPr>
      <p:grpSpPr>
        <a:xfrm>
          <a:off x="0" y="0"/>
          <a:ext cx="0" cy="0"/>
          <a:chOff x="0" y="0"/>
          <a:chExt cx="0" cy="0"/>
        </a:xfrm>
      </p:grpSpPr>
      <p:sp>
        <p:nvSpPr>
          <p:cNvPr id="21" name="Right Triangle 20">
            <a:extLst>
              <a:ext uri="{FF2B5EF4-FFF2-40B4-BE49-F238E27FC236}">
                <a16:creationId xmlns:a16="http://schemas.microsoft.com/office/drawing/2014/main" id="{E4C59E9F-B724-4F30-91EE-E32FC07B333C}"/>
              </a:ext>
            </a:extLst>
          </p:cNvPr>
          <p:cNvSpPr/>
          <p:nvPr userDrawn="1"/>
        </p:nvSpPr>
        <p:spPr>
          <a:xfrm rot="16200000">
            <a:off x="8783514" y="3495615"/>
            <a:ext cx="2562347" cy="2562347"/>
          </a:xfrm>
          <a:prstGeom prst="rtTriangle">
            <a:avLst/>
          </a:prstGeom>
          <a:solidFill>
            <a:srgbClr val="7FD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40E2BBF-5D21-4B76-AD5D-A11E56F6AEFF}"/>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455597EB-B354-46B4-B901-343C3452D813}"/>
              </a:ext>
            </a:extLst>
          </p:cNvPr>
          <p:cNvSpPr/>
          <p:nvPr userDrawn="1"/>
        </p:nvSpPr>
        <p:spPr>
          <a:xfrm rot="5400000">
            <a:off x="0" y="0"/>
            <a:ext cx="1603375" cy="1603375"/>
          </a:xfrm>
          <a:prstGeom prst="rtTriangle">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922BAFB-EE72-4C0F-A0CD-D485714665CE}"/>
              </a:ext>
            </a:extLst>
          </p:cNvPr>
          <p:cNvGrpSpPr/>
          <p:nvPr userDrawn="1"/>
        </p:nvGrpSpPr>
        <p:grpSpPr>
          <a:xfrm>
            <a:off x="8991392" y="6313661"/>
            <a:ext cx="2412850" cy="275010"/>
            <a:chOff x="8505441" y="6313661"/>
            <a:chExt cx="2412850" cy="275010"/>
          </a:xfrm>
        </p:grpSpPr>
        <p:sp>
          <p:nvSpPr>
            <p:cNvPr id="25" name="TextBox 24">
              <a:extLst>
                <a:ext uri="{FF2B5EF4-FFF2-40B4-BE49-F238E27FC236}">
                  <a16:creationId xmlns:a16="http://schemas.microsoft.com/office/drawing/2014/main" id="{5A8B0ED9-59BC-4B16-9989-96ABA3D7CABC}"/>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6" name="Picture 25">
              <a:extLst>
                <a:ext uri="{FF2B5EF4-FFF2-40B4-BE49-F238E27FC236}">
                  <a16:creationId xmlns:a16="http://schemas.microsoft.com/office/drawing/2014/main" id="{92A6F9F9-F8A5-434D-A45B-3B83FB76E2D3}"/>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27" name="Group 26">
            <a:extLst>
              <a:ext uri="{FF2B5EF4-FFF2-40B4-BE49-F238E27FC236}">
                <a16:creationId xmlns:a16="http://schemas.microsoft.com/office/drawing/2014/main" id="{CE30BBA1-817D-42B6-953C-43533A29D27F}"/>
              </a:ext>
            </a:extLst>
          </p:cNvPr>
          <p:cNvGrpSpPr/>
          <p:nvPr userDrawn="1"/>
        </p:nvGrpSpPr>
        <p:grpSpPr>
          <a:xfrm>
            <a:off x="624462" y="6187652"/>
            <a:ext cx="10926270" cy="0"/>
            <a:chOff x="624462" y="6104528"/>
            <a:chExt cx="10926270" cy="0"/>
          </a:xfrm>
        </p:grpSpPr>
        <p:cxnSp>
          <p:nvCxnSpPr>
            <p:cNvPr id="28" name="Straight Connector 27">
              <a:extLst>
                <a:ext uri="{FF2B5EF4-FFF2-40B4-BE49-F238E27FC236}">
                  <a16:creationId xmlns:a16="http://schemas.microsoft.com/office/drawing/2014/main" id="{503D4507-AF39-4B64-B11F-3B0794B79B91}"/>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6B339E-7BB5-4550-9B06-2C58E06C56FE}"/>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30" name="Title 1">
            <a:extLst>
              <a:ext uri="{FF2B5EF4-FFF2-40B4-BE49-F238E27FC236}">
                <a16:creationId xmlns:a16="http://schemas.microsoft.com/office/drawing/2014/main" id="{1AD3ACF3-EB14-4E59-8101-831F081395CC}"/>
              </a:ext>
            </a:extLst>
          </p:cNvPr>
          <p:cNvSpPr>
            <a:spLocks noGrp="1"/>
          </p:cNvSpPr>
          <p:nvPr>
            <p:ph type="title" hasCustomPrompt="1"/>
          </p:nvPr>
        </p:nvSpPr>
        <p:spPr>
          <a:xfrm>
            <a:off x="796473" y="875856"/>
            <a:ext cx="10607769" cy="375161"/>
          </a:xfrm>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1" name="Content Placeholder 2">
            <a:extLst>
              <a:ext uri="{FF2B5EF4-FFF2-40B4-BE49-F238E27FC236}">
                <a16:creationId xmlns:a16="http://schemas.microsoft.com/office/drawing/2014/main" id="{1D2FA2E5-6E49-4F37-A648-BC0E52907C49}"/>
              </a:ext>
            </a:extLst>
          </p:cNvPr>
          <p:cNvSpPr>
            <a:spLocks noGrp="1"/>
          </p:cNvSpPr>
          <p:nvPr>
            <p:ph sz="half" idx="1" hasCustomPrompt="1"/>
          </p:nvPr>
        </p:nvSpPr>
        <p:spPr>
          <a:xfrm>
            <a:off x="800100" y="1797408"/>
            <a:ext cx="10604142" cy="4325618"/>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32" name="Text Placeholder 21">
            <a:extLst>
              <a:ext uri="{FF2B5EF4-FFF2-40B4-BE49-F238E27FC236}">
                <a16:creationId xmlns:a16="http://schemas.microsoft.com/office/drawing/2014/main" id="{4F54F693-4B10-4D84-8F89-BC6CD3DF957C}"/>
              </a:ext>
            </a:extLst>
          </p:cNvPr>
          <p:cNvSpPr>
            <a:spLocks noGrp="1"/>
          </p:cNvSpPr>
          <p:nvPr>
            <p:ph type="body" sz="quarter" idx="17" hasCustomPrompt="1"/>
          </p:nvPr>
        </p:nvSpPr>
        <p:spPr>
          <a:xfrm>
            <a:off x="796464" y="1251018"/>
            <a:ext cx="10609724" cy="438912"/>
          </a:xfrm>
          <a:ln>
            <a:noFill/>
          </a:ln>
        </p:spPr>
        <p:txBody>
          <a:bodyPr>
            <a:noAutofit/>
          </a:bodyPr>
          <a:lstStyle>
            <a:lvl1pPr>
              <a:defRPr lang="en-US" sz="2400" b="1" kern="1200" dirty="0">
                <a:solidFill>
                  <a:schemeClr val="accent1"/>
                </a:solidFill>
                <a:latin typeface="+mn-lt"/>
                <a:ea typeface="+mn-ea"/>
                <a:cs typeface="+mn-cs"/>
              </a:defRPr>
            </a:lvl1pPr>
          </a:lstStyle>
          <a:p>
            <a:pPr lvl="0"/>
            <a:r>
              <a:rPr lang="en-US" dirty="0"/>
              <a:t>Slide Subtitle</a:t>
            </a:r>
          </a:p>
        </p:txBody>
      </p:sp>
    </p:spTree>
    <p:extLst>
      <p:ext uri="{BB962C8B-B14F-4D97-AF65-F5344CB8AC3E}">
        <p14:creationId xmlns:p14="http://schemas.microsoft.com/office/powerpoint/2010/main" val="2404998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sc - One Column">
    <p:spTree>
      <p:nvGrpSpPr>
        <p:cNvPr id="1" name=""/>
        <p:cNvGrpSpPr/>
        <p:nvPr/>
      </p:nvGrpSpPr>
      <p:grpSpPr>
        <a:xfrm>
          <a:off x="0" y="0"/>
          <a:ext cx="0" cy="0"/>
          <a:chOff x="0" y="0"/>
          <a:chExt cx="0" cy="0"/>
        </a:xfrm>
      </p:grpSpPr>
      <p:sp>
        <p:nvSpPr>
          <p:cNvPr id="24" name="Right Triangle 23">
            <a:extLst>
              <a:ext uri="{FF2B5EF4-FFF2-40B4-BE49-F238E27FC236}">
                <a16:creationId xmlns:a16="http://schemas.microsoft.com/office/drawing/2014/main" id="{53851071-E3C6-4528-810B-9F8FB9EE5FE9}"/>
              </a:ext>
            </a:extLst>
          </p:cNvPr>
          <p:cNvSpPr/>
          <p:nvPr userDrawn="1"/>
        </p:nvSpPr>
        <p:spPr>
          <a:xfrm rot="16200000">
            <a:off x="8783513" y="3495613"/>
            <a:ext cx="2562347" cy="2562347"/>
          </a:xfrm>
          <a:prstGeom prst="rtTriangle">
            <a:avLst/>
          </a:prstGeom>
          <a:solidFill>
            <a:srgbClr val="97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7076FD-0D2A-46D1-AE8F-A8310D79D26D}"/>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5D09C224-89B1-4D82-BF04-3598A2E24061}"/>
              </a:ext>
            </a:extLst>
          </p:cNvPr>
          <p:cNvSpPr/>
          <p:nvPr userDrawn="1"/>
        </p:nvSpPr>
        <p:spPr>
          <a:xfrm rot="5400000">
            <a:off x="0" y="0"/>
            <a:ext cx="1603375" cy="1603375"/>
          </a:xfrm>
          <a:prstGeom prst="rtTriangle">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4F50E851-0D86-4498-9760-A443BE7A006F}"/>
              </a:ext>
            </a:extLst>
          </p:cNvPr>
          <p:cNvGrpSpPr/>
          <p:nvPr userDrawn="1"/>
        </p:nvGrpSpPr>
        <p:grpSpPr>
          <a:xfrm>
            <a:off x="8991392" y="6313661"/>
            <a:ext cx="2412850" cy="275010"/>
            <a:chOff x="8505441" y="6313661"/>
            <a:chExt cx="2412850" cy="275010"/>
          </a:xfrm>
        </p:grpSpPr>
        <p:sp>
          <p:nvSpPr>
            <p:cNvPr id="28" name="TextBox 27">
              <a:extLst>
                <a:ext uri="{FF2B5EF4-FFF2-40B4-BE49-F238E27FC236}">
                  <a16:creationId xmlns:a16="http://schemas.microsoft.com/office/drawing/2014/main" id="{41A4A792-817D-401D-9519-4070623246EF}"/>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9" name="Picture 28">
              <a:extLst>
                <a:ext uri="{FF2B5EF4-FFF2-40B4-BE49-F238E27FC236}">
                  <a16:creationId xmlns:a16="http://schemas.microsoft.com/office/drawing/2014/main" id="{CFAB79EE-08EC-415D-A904-73634EE487C0}"/>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30" name="Group 29">
            <a:extLst>
              <a:ext uri="{FF2B5EF4-FFF2-40B4-BE49-F238E27FC236}">
                <a16:creationId xmlns:a16="http://schemas.microsoft.com/office/drawing/2014/main" id="{93D35328-739E-4B6E-B7EB-1D0F5FDD3A23}"/>
              </a:ext>
            </a:extLst>
          </p:cNvPr>
          <p:cNvGrpSpPr/>
          <p:nvPr userDrawn="1"/>
        </p:nvGrpSpPr>
        <p:grpSpPr>
          <a:xfrm>
            <a:off x="624462" y="6187652"/>
            <a:ext cx="10926270" cy="0"/>
            <a:chOff x="624462" y="6104528"/>
            <a:chExt cx="10926270" cy="0"/>
          </a:xfrm>
        </p:grpSpPr>
        <p:cxnSp>
          <p:nvCxnSpPr>
            <p:cNvPr id="31" name="Straight Connector 30">
              <a:extLst>
                <a:ext uri="{FF2B5EF4-FFF2-40B4-BE49-F238E27FC236}">
                  <a16:creationId xmlns:a16="http://schemas.microsoft.com/office/drawing/2014/main" id="{F7ADA3B7-9487-4BB4-B3FD-0741905830AE}"/>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B30136-F66C-4C77-9DC5-610CF8180049}"/>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33" name="Title 1">
            <a:extLst>
              <a:ext uri="{FF2B5EF4-FFF2-40B4-BE49-F238E27FC236}">
                <a16:creationId xmlns:a16="http://schemas.microsoft.com/office/drawing/2014/main" id="{A2E6C684-2E7B-44C2-8A23-395F65CE5D58}"/>
              </a:ext>
            </a:extLst>
          </p:cNvPr>
          <p:cNvSpPr>
            <a:spLocks noGrp="1"/>
          </p:cNvSpPr>
          <p:nvPr>
            <p:ph type="title" hasCustomPrompt="1"/>
          </p:nvPr>
        </p:nvSpPr>
        <p:spPr>
          <a:xfrm>
            <a:off x="796473" y="875856"/>
            <a:ext cx="10607769" cy="375161"/>
          </a:xfrm>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4" name="Content Placeholder 2">
            <a:extLst>
              <a:ext uri="{FF2B5EF4-FFF2-40B4-BE49-F238E27FC236}">
                <a16:creationId xmlns:a16="http://schemas.microsoft.com/office/drawing/2014/main" id="{215373DB-0E2B-4643-B2C0-7A2465EE66A6}"/>
              </a:ext>
            </a:extLst>
          </p:cNvPr>
          <p:cNvSpPr>
            <a:spLocks noGrp="1"/>
          </p:cNvSpPr>
          <p:nvPr>
            <p:ph sz="half" idx="1" hasCustomPrompt="1"/>
          </p:nvPr>
        </p:nvSpPr>
        <p:spPr>
          <a:xfrm>
            <a:off x="800100" y="1436590"/>
            <a:ext cx="10604142" cy="4686436"/>
          </a:xfrm>
        </p:spPr>
        <p:txBody>
          <a:bodyPr/>
          <a:lstStyle>
            <a:lvl1pPr>
              <a:defRPr/>
            </a:lvl1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660563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970D285F-9871-48A3-8BB5-5CBDCC56B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4" name="Right Triangle 3">
            <a:extLst>
              <a:ext uri="{FF2B5EF4-FFF2-40B4-BE49-F238E27FC236}">
                <a16:creationId xmlns:a16="http://schemas.microsoft.com/office/drawing/2014/main" id="{CC333248-219F-4C50-BDCE-764325F0C683}"/>
              </a:ext>
            </a:extLst>
          </p:cNvPr>
          <p:cNvSpPr/>
          <p:nvPr userDrawn="1"/>
        </p:nvSpPr>
        <p:spPr>
          <a:xfrm>
            <a:off x="755795" y="2945427"/>
            <a:ext cx="2919390" cy="291939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4">
            <a:extLst>
              <a:ext uri="{FF2B5EF4-FFF2-40B4-BE49-F238E27FC236}">
                <a16:creationId xmlns:a16="http://schemas.microsoft.com/office/drawing/2014/main" id="{6609C9E2-02A2-4C42-90D0-9EBF9203F034}"/>
              </a:ext>
            </a:extLst>
          </p:cNvPr>
          <p:cNvSpPr/>
          <p:nvPr userDrawn="1"/>
        </p:nvSpPr>
        <p:spPr>
          <a:xfrm rot="10800000">
            <a:off x="10239764" y="608402"/>
            <a:ext cx="1343489" cy="1343489"/>
          </a:xfrm>
          <a:prstGeom prst="rtTriangle">
            <a:avLst/>
          </a:prstGeom>
          <a:solidFill>
            <a:srgbClr val="7F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3196E6EE-DCC3-4721-82CC-95D26950FAA0}"/>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A778CD7E-A16E-42BB-951B-FCC30171B732}"/>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43E4A73B-EB1B-462F-8143-6796F9BDB7AE}"/>
                </a:ext>
              </a:extLst>
            </p:cNvPr>
            <p:cNvPicPr>
              <a:picLocks noChangeAspect="1"/>
            </p:cNvPicPr>
            <p:nvPr userDrawn="1"/>
          </p:nvPicPr>
          <p:blipFill>
            <a:blip r:embed="rId3"/>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2762FEC8-832B-4FC3-B9E2-BFEE57F8C66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4F524C9F-8DC9-47B0-A28A-FED272747BB5}"/>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9B299F0-12DF-44E2-9091-24EFBBA823F0}"/>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12" name="Picture Placeholder 2">
            <a:extLst>
              <a:ext uri="{FF2B5EF4-FFF2-40B4-BE49-F238E27FC236}">
                <a16:creationId xmlns:a16="http://schemas.microsoft.com/office/drawing/2014/main" id="{C4C614BF-252B-49CA-B6BF-1FBAE9A30F2D}"/>
              </a:ext>
            </a:extLst>
          </p:cNvPr>
          <p:cNvSpPr>
            <a:spLocks noGrp="1"/>
          </p:cNvSpPr>
          <p:nvPr>
            <p:ph type="pic" sz="quarter" idx="10"/>
          </p:nvPr>
        </p:nvSpPr>
        <p:spPr>
          <a:xfrm>
            <a:off x="947854" y="786541"/>
            <a:ext cx="10432269" cy="4881387"/>
          </a:xfrm>
          <a:custGeom>
            <a:avLst/>
            <a:gdLst>
              <a:gd name="connsiteX0" fmla="*/ 0 w 10432269"/>
              <a:gd name="connsiteY0" fmla="*/ 0 h 4881387"/>
              <a:gd name="connsiteX1" fmla="*/ 9485995 w 10432269"/>
              <a:gd name="connsiteY1" fmla="*/ 0 h 4881387"/>
              <a:gd name="connsiteX2" fmla="*/ 10432269 w 10432269"/>
              <a:gd name="connsiteY2" fmla="*/ 958099 h 4881387"/>
              <a:gd name="connsiteX3" fmla="*/ 10432269 w 10432269"/>
              <a:gd name="connsiteY3" fmla="*/ 4881387 h 4881387"/>
              <a:gd name="connsiteX4" fmla="*/ 2536592 w 10432269"/>
              <a:gd name="connsiteY4" fmla="*/ 4881387 h 4881387"/>
              <a:gd name="connsiteX5" fmla="*/ 0 w 10432269"/>
              <a:gd name="connsiteY5" fmla="*/ 2313066 h 4881387"/>
              <a:gd name="connsiteX6" fmla="*/ 0 w 10432269"/>
              <a:gd name="connsiteY6" fmla="*/ 2294888 h 4881387"/>
              <a:gd name="connsiteX7" fmla="*/ 262713 w 10432269"/>
              <a:gd name="connsiteY7" fmla="*/ 2554974 h 4881387"/>
              <a:gd name="connsiteX8" fmla="*/ 262713 w 10432269"/>
              <a:gd name="connsiteY8" fmla="*/ 2533364 h 4881387"/>
              <a:gd name="connsiteX9" fmla="*/ 0 w 10432269"/>
              <a:gd name="connsiteY9" fmla="*/ 2273277 h 4881387"/>
              <a:gd name="connsiteX10" fmla="*/ 0 w 10432269"/>
              <a:gd name="connsiteY10" fmla="*/ 2229675 h 4881387"/>
              <a:gd name="connsiteX11" fmla="*/ 262713 w 10432269"/>
              <a:gd name="connsiteY11" fmla="*/ 2489698 h 4881387"/>
              <a:gd name="connsiteX12" fmla="*/ 262713 w 10432269"/>
              <a:gd name="connsiteY12" fmla="*/ 2468088 h 4881387"/>
              <a:gd name="connsiteX13" fmla="*/ 0 w 10432269"/>
              <a:gd name="connsiteY13" fmla="*/ 2208002 h 4881387"/>
              <a:gd name="connsiteX14" fmla="*/ 0 w 10432269"/>
              <a:gd name="connsiteY14" fmla="*/ 2164463 h 4881387"/>
              <a:gd name="connsiteX15" fmla="*/ 262713 w 10432269"/>
              <a:gd name="connsiteY15" fmla="*/ 2424549 h 4881387"/>
              <a:gd name="connsiteX16" fmla="*/ 262713 w 10432269"/>
              <a:gd name="connsiteY16" fmla="*/ 2402939 h 4881387"/>
              <a:gd name="connsiteX17" fmla="*/ 0 w 10432269"/>
              <a:gd name="connsiteY17" fmla="*/ 2142853 h 4881387"/>
              <a:gd name="connsiteX18" fmla="*/ 0 w 10432269"/>
              <a:gd name="connsiteY18" fmla="*/ 2099187 h 4881387"/>
              <a:gd name="connsiteX19" fmla="*/ 262713 w 10432269"/>
              <a:gd name="connsiteY19" fmla="*/ 2359274 h 4881387"/>
              <a:gd name="connsiteX20" fmla="*/ 262713 w 10432269"/>
              <a:gd name="connsiteY20" fmla="*/ 2337663 h 4881387"/>
              <a:gd name="connsiteX21" fmla="*/ 0 w 10432269"/>
              <a:gd name="connsiteY21" fmla="*/ 2077577 h 4881387"/>
              <a:gd name="connsiteX22" fmla="*/ 0 w 10432269"/>
              <a:gd name="connsiteY22" fmla="*/ 2033975 h 4881387"/>
              <a:gd name="connsiteX23" fmla="*/ 262713 w 10432269"/>
              <a:gd name="connsiteY23" fmla="*/ 2294061 h 4881387"/>
              <a:gd name="connsiteX24" fmla="*/ 262713 w 10432269"/>
              <a:gd name="connsiteY24" fmla="*/ 2272451 h 4881387"/>
              <a:gd name="connsiteX25" fmla="*/ 0 w 10432269"/>
              <a:gd name="connsiteY25" fmla="*/ 2012428 h 4881387"/>
              <a:gd name="connsiteX26" fmla="*/ 0 w 10432269"/>
              <a:gd name="connsiteY26" fmla="*/ 1968763 h 4881387"/>
              <a:gd name="connsiteX27" fmla="*/ 262713 w 10432269"/>
              <a:gd name="connsiteY27" fmla="*/ 2228849 h 4881387"/>
              <a:gd name="connsiteX28" fmla="*/ 262713 w 10432269"/>
              <a:gd name="connsiteY28" fmla="*/ 2207239 h 4881387"/>
              <a:gd name="connsiteX29" fmla="*/ 0 w 10432269"/>
              <a:gd name="connsiteY29" fmla="*/ 1947152 h 4881387"/>
              <a:gd name="connsiteX30" fmla="*/ 0 w 10432269"/>
              <a:gd name="connsiteY30" fmla="*/ 1903550 h 4881387"/>
              <a:gd name="connsiteX31" fmla="*/ 262713 w 10432269"/>
              <a:gd name="connsiteY31" fmla="*/ 2163637 h 4881387"/>
              <a:gd name="connsiteX32" fmla="*/ 262713 w 10432269"/>
              <a:gd name="connsiteY32" fmla="*/ 2141963 h 4881387"/>
              <a:gd name="connsiteX33" fmla="*/ 0 w 10432269"/>
              <a:gd name="connsiteY33" fmla="*/ 1881876 h 4881387"/>
              <a:gd name="connsiteX34" fmla="*/ 0 w 10432269"/>
              <a:gd name="connsiteY34" fmla="*/ 1838274 h 4881387"/>
              <a:gd name="connsiteX35" fmla="*/ 262713 w 10432269"/>
              <a:gd name="connsiteY35" fmla="*/ 2098361 h 4881387"/>
              <a:gd name="connsiteX36" fmla="*/ 262713 w 10432269"/>
              <a:gd name="connsiteY36" fmla="*/ 2076751 h 4881387"/>
              <a:gd name="connsiteX37" fmla="*/ 0 w 10432269"/>
              <a:gd name="connsiteY37" fmla="*/ 1816664 h 4881387"/>
              <a:gd name="connsiteX38" fmla="*/ 0 w 10432269"/>
              <a:gd name="connsiteY38" fmla="*/ 1773062 h 4881387"/>
              <a:gd name="connsiteX39" fmla="*/ 262713 w 10432269"/>
              <a:gd name="connsiteY39" fmla="*/ 2033149 h 4881387"/>
              <a:gd name="connsiteX40" fmla="*/ 262713 w 10432269"/>
              <a:gd name="connsiteY40" fmla="*/ 2011538 h 4881387"/>
              <a:gd name="connsiteX41" fmla="*/ 0 w 10432269"/>
              <a:gd name="connsiteY41" fmla="*/ 1751452 h 4881387"/>
              <a:gd name="connsiteX42" fmla="*/ 0 w 10432269"/>
              <a:gd name="connsiteY42" fmla="*/ 1707850 h 4881387"/>
              <a:gd name="connsiteX43" fmla="*/ 262713 w 10432269"/>
              <a:gd name="connsiteY43" fmla="*/ 1967936 h 4881387"/>
              <a:gd name="connsiteX44" fmla="*/ 262713 w 10432269"/>
              <a:gd name="connsiteY44" fmla="*/ 1946262 h 4881387"/>
              <a:gd name="connsiteX45" fmla="*/ 0 w 10432269"/>
              <a:gd name="connsiteY45" fmla="*/ 1686176 h 4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2269" h="4881387">
                <a:moveTo>
                  <a:pt x="0" y="0"/>
                </a:moveTo>
                <a:lnTo>
                  <a:pt x="9485995" y="0"/>
                </a:lnTo>
                <a:lnTo>
                  <a:pt x="10432269" y="958099"/>
                </a:lnTo>
                <a:lnTo>
                  <a:pt x="10432269" y="4881387"/>
                </a:lnTo>
                <a:lnTo>
                  <a:pt x="2536592" y="4881387"/>
                </a:lnTo>
                <a:lnTo>
                  <a:pt x="0" y="2313066"/>
                </a:lnTo>
                <a:lnTo>
                  <a:pt x="0" y="2294888"/>
                </a:lnTo>
                <a:lnTo>
                  <a:pt x="262713" y="2554974"/>
                </a:lnTo>
                <a:lnTo>
                  <a:pt x="262713" y="2533364"/>
                </a:lnTo>
                <a:lnTo>
                  <a:pt x="0" y="2273277"/>
                </a:lnTo>
                <a:lnTo>
                  <a:pt x="0" y="2229675"/>
                </a:lnTo>
                <a:lnTo>
                  <a:pt x="262713" y="2489698"/>
                </a:lnTo>
                <a:lnTo>
                  <a:pt x="262713" y="2468088"/>
                </a:lnTo>
                <a:lnTo>
                  <a:pt x="0" y="2208002"/>
                </a:lnTo>
                <a:lnTo>
                  <a:pt x="0" y="2164463"/>
                </a:lnTo>
                <a:lnTo>
                  <a:pt x="262713" y="2424549"/>
                </a:lnTo>
                <a:lnTo>
                  <a:pt x="262713" y="2402939"/>
                </a:lnTo>
                <a:lnTo>
                  <a:pt x="0" y="2142853"/>
                </a:lnTo>
                <a:lnTo>
                  <a:pt x="0" y="2099187"/>
                </a:lnTo>
                <a:lnTo>
                  <a:pt x="262713" y="2359274"/>
                </a:lnTo>
                <a:lnTo>
                  <a:pt x="262713" y="2337663"/>
                </a:lnTo>
                <a:lnTo>
                  <a:pt x="0" y="2077577"/>
                </a:lnTo>
                <a:lnTo>
                  <a:pt x="0" y="2033975"/>
                </a:lnTo>
                <a:lnTo>
                  <a:pt x="262713" y="2294061"/>
                </a:lnTo>
                <a:lnTo>
                  <a:pt x="262713" y="2272451"/>
                </a:lnTo>
                <a:lnTo>
                  <a:pt x="0" y="2012428"/>
                </a:lnTo>
                <a:lnTo>
                  <a:pt x="0" y="1968763"/>
                </a:lnTo>
                <a:lnTo>
                  <a:pt x="262713" y="2228849"/>
                </a:lnTo>
                <a:lnTo>
                  <a:pt x="262713" y="2207239"/>
                </a:lnTo>
                <a:lnTo>
                  <a:pt x="0" y="1947152"/>
                </a:lnTo>
                <a:lnTo>
                  <a:pt x="0" y="1903550"/>
                </a:lnTo>
                <a:lnTo>
                  <a:pt x="262713" y="2163637"/>
                </a:lnTo>
                <a:lnTo>
                  <a:pt x="262713" y="2141963"/>
                </a:lnTo>
                <a:lnTo>
                  <a:pt x="0" y="1881876"/>
                </a:lnTo>
                <a:lnTo>
                  <a:pt x="0" y="1838274"/>
                </a:lnTo>
                <a:lnTo>
                  <a:pt x="262713" y="2098361"/>
                </a:lnTo>
                <a:lnTo>
                  <a:pt x="262713" y="2076751"/>
                </a:lnTo>
                <a:lnTo>
                  <a:pt x="0" y="1816664"/>
                </a:lnTo>
                <a:lnTo>
                  <a:pt x="0" y="1773062"/>
                </a:lnTo>
                <a:lnTo>
                  <a:pt x="262713" y="2033149"/>
                </a:lnTo>
                <a:lnTo>
                  <a:pt x="262713" y="2011538"/>
                </a:lnTo>
                <a:lnTo>
                  <a:pt x="0" y="1751452"/>
                </a:lnTo>
                <a:lnTo>
                  <a:pt x="0" y="1707850"/>
                </a:lnTo>
                <a:lnTo>
                  <a:pt x="262713" y="1967936"/>
                </a:lnTo>
                <a:lnTo>
                  <a:pt x="262713" y="1946262"/>
                </a:lnTo>
                <a:lnTo>
                  <a:pt x="0" y="1686176"/>
                </a:lnTo>
                <a:close/>
              </a:path>
            </a:pathLst>
          </a:custGeom>
          <a:solidFill>
            <a:schemeClr val="bg1">
              <a:lumMod val="95000"/>
            </a:schemeClr>
          </a:solidFill>
        </p:spPr>
        <p:txBody>
          <a:bodyPr wrap="square">
            <a:noAutofit/>
          </a:bodyPr>
          <a:lstStyle/>
          <a:p>
            <a:r>
              <a:rPr lang="en-US"/>
              <a:t>Click icon to add picture</a:t>
            </a:r>
          </a:p>
        </p:txBody>
      </p:sp>
      <p:pic>
        <p:nvPicPr>
          <p:cNvPr id="13" name="Picture 12" descr="A picture containing device&#10;&#10;Description automatically generated">
            <a:extLst>
              <a:ext uri="{FF2B5EF4-FFF2-40B4-BE49-F238E27FC236}">
                <a16:creationId xmlns:a16="http://schemas.microsoft.com/office/drawing/2014/main" id="{B0EAF3A3-4D02-42C5-8730-8043EE94EC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063" y="1881676"/>
            <a:ext cx="849367" cy="2897841"/>
          </a:xfrm>
          <a:prstGeom prst="rect">
            <a:avLst/>
          </a:prstGeom>
        </p:spPr>
      </p:pic>
    </p:spTree>
    <p:extLst>
      <p:ext uri="{BB962C8B-B14F-4D97-AF65-F5344CB8AC3E}">
        <p14:creationId xmlns:p14="http://schemas.microsoft.com/office/powerpoint/2010/main" val="1566780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Alternate">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D9237392-9942-4D21-BABE-B4BBFF0F70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4" name="Right Triangle 3">
            <a:extLst>
              <a:ext uri="{FF2B5EF4-FFF2-40B4-BE49-F238E27FC236}">
                <a16:creationId xmlns:a16="http://schemas.microsoft.com/office/drawing/2014/main" id="{6DECE49E-5314-4174-844D-B815553A9F50}"/>
              </a:ext>
            </a:extLst>
          </p:cNvPr>
          <p:cNvSpPr/>
          <p:nvPr userDrawn="1"/>
        </p:nvSpPr>
        <p:spPr>
          <a:xfrm rot="10800000">
            <a:off x="10239764" y="608402"/>
            <a:ext cx="1343489" cy="1343489"/>
          </a:xfrm>
          <a:prstGeom prst="rtTriangle">
            <a:avLst/>
          </a:prstGeom>
          <a:solidFill>
            <a:srgbClr val="7F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8BBC01E6-09B0-4F65-AE77-6095413F15C4}"/>
              </a:ext>
            </a:extLst>
          </p:cNvPr>
          <p:cNvGrpSpPr/>
          <p:nvPr userDrawn="1"/>
        </p:nvGrpSpPr>
        <p:grpSpPr>
          <a:xfrm>
            <a:off x="8991392" y="6313661"/>
            <a:ext cx="2412850" cy="275010"/>
            <a:chOff x="8505441" y="6313661"/>
            <a:chExt cx="2412850" cy="275010"/>
          </a:xfrm>
        </p:grpSpPr>
        <p:sp>
          <p:nvSpPr>
            <p:cNvPr id="6" name="TextBox 5">
              <a:extLst>
                <a:ext uri="{FF2B5EF4-FFF2-40B4-BE49-F238E27FC236}">
                  <a16:creationId xmlns:a16="http://schemas.microsoft.com/office/drawing/2014/main" id="{DA118DFA-4629-474B-B12C-341F16C2F945}"/>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7" name="Picture 6">
              <a:extLst>
                <a:ext uri="{FF2B5EF4-FFF2-40B4-BE49-F238E27FC236}">
                  <a16:creationId xmlns:a16="http://schemas.microsoft.com/office/drawing/2014/main" id="{23B3033B-98E6-4F26-B40C-AF049F23FAB4}"/>
                </a:ext>
              </a:extLst>
            </p:cNvPr>
            <p:cNvPicPr>
              <a:picLocks noChangeAspect="1"/>
            </p:cNvPicPr>
            <p:nvPr userDrawn="1"/>
          </p:nvPicPr>
          <p:blipFill>
            <a:blip r:embed="rId3"/>
            <a:stretch>
              <a:fillRect/>
            </a:stretch>
          </p:blipFill>
          <p:spPr>
            <a:xfrm>
              <a:off x="10745610" y="6313661"/>
              <a:ext cx="172681" cy="275010"/>
            </a:xfrm>
            <a:prstGeom prst="rect">
              <a:avLst/>
            </a:prstGeom>
          </p:spPr>
        </p:pic>
      </p:grpSp>
      <p:grpSp>
        <p:nvGrpSpPr>
          <p:cNvPr id="8" name="Group 7">
            <a:extLst>
              <a:ext uri="{FF2B5EF4-FFF2-40B4-BE49-F238E27FC236}">
                <a16:creationId xmlns:a16="http://schemas.microsoft.com/office/drawing/2014/main" id="{4B64E726-4991-45A8-99AE-06D8DE1148E8}"/>
              </a:ext>
            </a:extLst>
          </p:cNvPr>
          <p:cNvGrpSpPr/>
          <p:nvPr userDrawn="1"/>
        </p:nvGrpSpPr>
        <p:grpSpPr>
          <a:xfrm>
            <a:off x="624462" y="6187652"/>
            <a:ext cx="10926270" cy="0"/>
            <a:chOff x="624462" y="6104528"/>
            <a:chExt cx="10926270" cy="0"/>
          </a:xfrm>
        </p:grpSpPr>
        <p:cxnSp>
          <p:nvCxnSpPr>
            <p:cNvPr id="9" name="Straight Connector 8">
              <a:extLst>
                <a:ext uri="{FF2B5EF4-FFF2-40B4-BE49-F238E27FC236}">
                  <a16:creationId xmlns:a16="http://schemas.microsoft.com/office/drawing/2014/main" id="{6B5543A3-5EA8-4366-AEAE-8045281703D2}"/>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34616-7D03-47F7-B55B-07624458F686}"/>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11" name="Picture Placeholder 2">
            <a:extLst>
              <a:ext uri="{FF2B5EF4-FFF2-40B4-BE49-F238E27FC236}">
                <a16:creationId xmlns:a16="http://schemas.microsoft.com/office/drawing/2014/main" id="{8363218E-1E25-48BA-8BD4-C9C57223E538}"/>
              </a:ext>
            </a:extLst>
          </p:cNvPr>
          <p:cNvSpPr>
            <a:spLocks noGrp="1"/>
          </p:cNvSpPr>
          <p:nvPr>
            <p:ph type="pic" sz="quarter" idx="10"/>
          </p:nvPr>
        </p:nvSpPr>
        <p:spPr>
          <a:xfrm>
            <a:off x="947854" y="786541"/>
            <a:ext cx="10432269" cy="4881387"/>
          </a:xfrm>
          <a:custGeom>
            <a:avLst/>
            <a:gdLst>
              <a:gd name="connsiteX0" fmla="*/ 0 w 10432269"/>
              <a:gd name="connsiteY0" fmla="*/ 0 h 4881387"/>
              <a:gd name="connsiteX1" fmla="*/ 9485995 w 10432269"/>
              <a:gd name="connsiteY1" fmla="*/ 0 h 4881387"/>
              <a:gd name="connsiteX2" fmla="*/ 10432269 w 10432269"/>
              <a:gd name="connsiteY2" fmla="*/ 958099 h 4881387"/>
              <a:gd name="connsiteX3" fmla="*/ 10432269 w 10432269"/>
              <a:gd name="connsiteY3" fmla="*/ 4881387 h 4881387"/>
              <a:gd name="connsiteX4" fmla="*/ 2536592 w 10432269"/>
              <a:gd name="connsiteY4" fmla="*/ 4881387 h 4881387"/>
              <a:gd name="connsiteX5" fmla="*/ 0 w 10432269"/>
              <a:gd name="connsiteY5" fmla="*/ 2313066 h 4881387"/>
              <a:gd name="connsiteX6" fmla="*/ 0 w 10432269"/>
              <a:gd name="connsiteY6" fmla="*/ 2294888 h 4881387"/>
              <a:gd name="connsiteX7" fmla="*/ 262713 w 10432269"/>
              <a:gd name="connsiteY7" fmla="*/ 2554974 h 4881387"/>
              <a:gd name="connsiteX8" fmla="*/ 262713 w 10432269"/>
              <a:gd name="connsiteY8" fmla="*/ 2533364 h 4881387"/>
              <a:gd name="connsiteX9" fmla="*/ 0 w 10432269"/>
              <a:gd name="connsiteY9" fmla="*/ 2273277 h 4881387"/>
              <a:gd name="connsiteX10" fmla="*/ 0 w 10432269"/>
              <a:gd name="connsiteY10" fmla="*/ 2229675 h 4881387"/>
              <a:gd name="connsiteX11" fmla="*/ 262713 w 10432269"/>
              <a:gd name="connsiteY11" fmla="*/ 2489698 h 4881387"/>
              <a:gd name="connsiteX12" fmla="*/ 262713 w 10432269"/>
              <a:gd name="connsiteY12" fmla="*/ 2468088 h 4881387"/>
              <a:gd name="connsiteX13" fmla="*/ 0 w 10432269"/>
              <a:gd name="connsiteY13" fmla="*/ 2208002 h 4881387"/>
              <a:gd name="connsiteX14" fmla="*/ 0 w 10432269"/>
              <a:gd name="connsiteY14" fmla="*/ 2164463 h 4881387"/>
              <a:gd name="connsiteX15" fmla="*/ 262713 w 10432269"/>
              <a:gd name="connsiteY15" fmla="*/ 2424549 h 4881387"/>
              <a:gd name="connsiteX16" fmla="*/ 262713 w 10432269"/>
              <a:gd name="connsiteY16" fmla="*/ 2402939 h 4881387"/>
              <a:gd name="connsiteX17" fmla="*/ 0 w 10432269"/>
              <a:gd name="connsiteY17" fmla="*/ 2142853 h 4881387"/>
              <a:gd name="connsiteX18" fmla="*/ 0 w 10432269"/>
              <a:gd name="connsiteY18" fmla="*/ 2099187 h 4881387"/>
              <a:gd name="connsiteX19" fmla="*/ 262713 w 10432269"/>
              <a:gd name="connsiteY19" fmla="*/ 2359274 h 4881387"/>
              <a:gd name="connsiteX20" fmla="*/ 262713 w 10432269"/>
              <a:gd name="connsiteY20" fmla="*/ 2337663 h 4881387"/>
              <a:gd name="connsiteX21" fmla="*/ 0 w 10432269"/>
              <a:gd name="connsiteY21" fmla="*/ 2077577 h 4881387"/>
              <a:gd name="connsiteX22" fmla="*/ 0 w 10432269"/>
              <a:gd name="connsiteY22" fmla="*/ 2033975 h 4881387"/>
              <a:gd name="connsiteX23" fmla="*/ 262713 w 10432269"/>
              <a:gd name="connsiteY23" fmla="*/ 2294061 h 4881387"/>
              <a:gd name="connsiteX24" fmla="*/ 262713 w 10432269"/>
              <a:gd name="connsiteY24" fmla="*/ 2272451 h 4881387"/>
              <a:gd name="connsiteX25" fmla="*/ 0 w 10432269"/>
              <a:gd name="connsiteY25" fmla="*/ 2012428 h 4881387"/>
              <a:gd name="connsiteX26" fmla="*/ 0 w 10432269"/>
              <a:gd name="connsiteY26" fmla="*/ 1968763 h 4881387"/>
              <a:gd name="connsiteX27" fmla="*/ 262713 w 10432269"/>
              <a:gd name="connsiteY27" fmla="*/ 2228849 h 4881387"/>
              <a:gd name="connsiteX28" fmla="*/ 262713 w 10432269"/>
              <a:gd name="connsiteY28" fmla="*/ 2207239 h 4881387"/>
              <a:gd name="connsiteX29" fmla="*/ 0 w 10432269"/>
              <a:gd name="connsiteY29" fmla="*/ 1947152 h 4881387"/>
              <a:gd name="connsiteX30" fmla="*/ 0 w 10432269"/>
              <a:gd name="connsiteY30" fmla="*/ 1903550 h 4881387"/>
              <a:gd name="connsiteX31" fmla="*/ 262713 w 10432269"/>
              <a:gd name="connsiteY31" fmla="*/ 2163637 h 4881387"/>
              <a:gd name="connsiteX32" fmla="*/ 262713 w 10432269"/>
              <a:gd name="connsiteY32" fmla="*/ 2141963 h 4881387"/>
              <a:gd name="connsiteX33" fmla="*/ 0 w 10432269"/>
              <a:gd name="connsiteY33" fmla="*/ 1881876 h 4881387"/>
              <a:gd name="connsiteX34" fmla="*/ 0 w 10432269"/>
              <a:gd name="connsiteY34" fmla="*/ 1838274 h 4881387"/>
              <a:gd name="connsiteX35" fmla="*/ 262713 w 10432269"/>
              <a:gd name="connsiteY35" fmla="*/ 2098361 h 4881387"/>
              <a:gd name="connsiteX36" fmla="*/ 262713 w 10432269"/>
              <a:gd name="connsiteY36" fmla="*/ 2076751 h 4881387"/>
              <a:gd name="connsiteX37" fmla="*/ 0 w 10432269"/>
              <a:gd name="connsiteY37" fmla="*/ 1816664 h 4881387"/>
              <a:gd name="connsiteX38" fmla="*/ 0 w 10432269"/>
              <a:gd name="connsiteY38" fmla="*/ 1773062 h 4881387"/>
              <a:gd name="connsiteX39" fmla="*/ 262713 w 10432269"/>
              <a:gd name="connsiteY39" fmla="*/ 2033149 h 4881387"/>
              <a:gd name="connsiteX40" fmla="*/ 262713 w 10432269"/>
              <a:gd name="connsiteY40" fmla="*/ 2011538 h 4881387"/>
              <a:gd name="connsiteX41" fmla="*/ 0 w 10432269"/>
              <a:gd name="connsiteY41" fmla="*/ 1751452 h 4881387"/>
              <a:gd name="connsiteX42" fmla="*/ 0 w 10432269"/>
              <a:gd name="connsiteY42" fmla="*/ 1707850 h 4881387"/>
              <a:gd name="connsiteX43" fmla="*/ 262713 w 10432269"/>
              <a:gd name="connsiteY43" fmla="*/ 1967936 h 4881387"/>
              <a:gd name="connsiteX44" fmla="*/ 262713 w 10432269"/>
              <a:gd name="connsiteY44" fmla="*/ 1946262 h 4881387"/>
              <a:gd name="connsiteX45" fmla="*/ 0 w 10432269"/>
              <a:gd name="connsiteY45" fmla="*/ 1686176 h 4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2269" h="4881387">
                <a:moveTo>
                  <a:pt x="0" y="0"/>
                </a:moveTo>
                <a:lnTo>
                  <a:pt x="9485995" y="0"/>
                </a:lnTo>
                <a:lnTo>
                  <a:pt x="10432269" y="958099"/>
                </a:lnTo>
                <a:lnTo>
                  <a:pt x="10432269" y="4881387"/>
                </a:lnTo>
                <a:lnTo>
                  <a:pt x="2536592" y="4881387"/>
                </a:lnTo>
                <a:lnTo>
                  <a:pt x="0" y="2313066"/>
                </a:lnTo>
                <a:lnTo>
                  <a:pt x="0" y="2294888"/>
                </a:lnTo>
                <a:lnTo>
                  <a:pt x="262713" y="2554974"/>
                </a:lnTo>
                <a:lnTo>
                  <a:pt x="262713" y="2533364"/>
                </a:lnTo>
                <a:lnTo>
                  <a:pt x="0" y="2273277"/>
                </a:lnTo>
                <a:lnTo>
                  <a:pt x="0" y="2229675"/>
                </a:lnTo>
                <a:lnTo>
                  <a:pt x="262713" y="2489698"/>
                </a:lnTo>
                <a:lnTo>
                  <a:pt x="262713" y="2468088"/>
                </a:lnTo>
                <a:lnTo>
                  <a:pt x="0" y="2208002"/>
                </a:lnTo>
                <a:lnTo>
                  <a:pt x="0" y="2164463"/>
                </a:lnTo>
                <a:lnTo>
                  <a:pt x="262713" y="2424549"/>
                </a:lnTo>
                <a:lnTo>
                  <a:pt x="262713" y="2402939"/>
                </a:lnTo>
                <a:lnTo>
                  <a:pt x="0" y="2142853"/>
                </a:lnTo>
                <a:lnTo>
                  <a:pt x="0" y="2099187"/>
                </a:lnTo>
                <a:lnTo>
                  <a:pt x="262713" y="2359274"/>
                </a:lnTo>
                <a:lnTo>
                  <a:pt x="262713" y="2337663"/>
                </a:lnTo>
                <a:lnTo>
                  <a:pt x="0" y="2077577"/>
                </a:lnTo>
                <a:lnTo>
                  <a:pt x="0" y="2033975"/>
                </a:lnTo>
                <a:lnTo>
                  <a:pt x="262713" y="2294061"/>
                </a:lnTo>
                <a:lnTo>
                  <a:pt x="262713" y="2272451"/>
                </a:lnTo>
                <a:lnTo>
                  <a:pt x="0" y="2012428"/>
                </a:lnTo>
                <a:lnTo>
                  <a:pt x="0" y="1968763"/>
                </a:lnTo>
                <a:lnTo>
                  <a:pt x="262713" y="2228849"/>
                </a:lnTo>
                <a:lnTo>
                  <a:pt x="262713" y="2207239"/>
                </a:lnTo>
                <a:lnTo>
                  <a:pt x="0" y="1947152"/>
                </a:lnTo>
                <a:lnTo>
                  <a:pt x="0" y="1903550"/>
                </a:lnTo>
                <a:lnTo>
                  <a:pt x="262713" y="2163637"/>
                </a:lnTo>
                <a:lnTo>
                  <a:pt x="262713" y="2141963"/>
                </a:lnTo>
                <a:lnTo>
                  <a:pt x="0" y="1881876"/>
                </a:lnTo>
                <a:lnTo>
                  <a:pt x="0" y="1838274"/>
                </a:lnTo>
                <a:lnTo>
                  <a:pt x="262713" y="2098361"/>
                </a:lnTo>
                <a:lnTo>
                  <a:pt x="262713" y="2076751"/>
                </a:lnTo>
                <a:lnTo>
                  <a:pt x="0" y="1816664"/>
                </a:lnTo>
                <a:lnTo>
                  <a:pt x="0" y="1773062"/>
                </a:lnTo>
                <a:lnTo>
                  <a:pt x="262713" y="2033149"/>
                </a:lnTo>
                <a:lnTo>
                  <a:pt x="262713" y="2011538"/>
                </a:lnTo>
                <a:lnTo>
                  <a:pt x="0" y="1751452"/>
                </a:lnTo>
                <a:lnTo>
                  <a:pt x="0" y="1707850"/>
                </a:lnTo>
                <a:lnTo>
                  <a:pt x="262713" y="1967936"/>
                </a:lnTo>
                <a:lnTo>
                  <a:pt x="262713" y="1946262"/>
                </a:lnTo>
                <a:lnTo>
                  <a:pt x="0" y="1686176"/>
                </a:lnTo>
                <a:close/>
              </a:path>
            </a:pathLst>
          </a:custGeom>
          <a:solidFill>
            <a:schemeClr val="bg1">
              <a:lumMod val="95000"/>
            </a:schemeClr>
          </a:solidFill>
        </p:spPr>
        <p:txBody>
          <a:bodyPr wrap="square">
            <a:noAutofit/>
          </a:bodyPr>
          <a:lstStyle/>
          <a:p>
            <a:r>
              <a:rPr lang="en-US"/>
              <a:t>Click icon to add picture</a:t>
            </a:r>
          </a:p>
        </p:txBody>
      </p:sp>
      <p:sp>
        <p:nvSpPr>
          <p:cNvPr id="12" name="Right Triangle 11">
            <a:extLst>
              <a:ext uri="{FF2B5EF4-FFF2-40B4-BE49-F238E27FC236}">
                <a16:creationId xmlns:a16="http://schemas.microsoft.com/office/drawing/2014/main" id="{B0D8D93A-B3F6-4F07-9469-4C928841BF67}"/>
              </a:ext>
            </a:extLst>
          </p:cNvPr>
          <p:cNvSpPr/>
          <p:nvPr userDrawn="1"/>
        </p:nvSpPr>
        <p:spPr>
          <a:xfrm>
            <a:off x="755795" y="2945427"/>
            <a:ext cx="2919390" cy="2919390"/>
          </a:xfrm>
          <a:prstGeom prst="rtTriangle">
            <a:avLst/>
          </a:prstGeom>
          <a:gradFill flip="none" rotWithShape="1">
            <a:gsLst>
              <a:gs pos="0">
                <a:srgbClr val="196E8E"/>
              </a:gs>
              <a:gs pos="100000">
                <a:srgbClr val="00B0F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device&#10;&#10;Description automatically generated">
            <a:extLst>
              <a:ext uri="{FF2B5EF4-FFF2-40B4-BE49-F238E27FC236}">
                <a16:creationId xmlns:a16="http://schemas.microsoft.com/office/drawing/2014/main" id="{A359D027-EDC9-4BDA-9208-4B12E2A28E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063" y="1881676"/>
            <a:ext cx="849367" cy="2897841"/>
          </a:xfrm>
          <a:prstGeom prst="rect">
            <a:avLst/>
          </a:prstGeom>
        </p:spPr>
      </p:pic>
    </p:spTree>
    <p:extLst>
      <p:ext uri="{BB962C8B-B14F-4D97-AF65-F5344CB8AC3E}">
        <p14:creationId xmlns:p14="http://schemas.microsoft.com/office/powerpoint/2010/main" val="13247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Option 1">
    <p:spTree>
      <p:nvGrpSpPr>
        <p:cNvPr id="1" name=""/>
        <p:cNvGrpSpPr/>
        <p:nvPr/>
      </p:nvGrpSpPr>
      <p:grpSpPr>
        <a:xfrm>
          <a:off x="0" y="0"/>
          <a:ext cx="0" cy="0"/>
          <a:chOff x="0" y="0"/>
          <a:chExt cx="0" cy="0"/>
        </a:xfrm>
      </p:grpSpPr>
      <p:pic>
        <p:nvPicPr>
          <p:cNvPr id="20" name="Picture 19" descr="Background pattern&#10;&#10;Description automatically generated">
            <a:extLst>
              <a:ext uri="{FF2B5EF4-FFF2-40B4-BE49-F238E27FC236}">
                <a16:creationId xmlns:a16="http://schemas.microsoft.com/office/drawing/2014/main" id="{E525F767-4B41-44AB-956C-3FE1C20D87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78" y="0"/>
            <a:ext cx="12178644" cy="6858000"/>
          </a:xfrm>
          <a:prstGeom prst="rect">
            <a:avLst/>
          </a:prstGeom>
        </p:spPr>
      </p:pic>
      <p:pic>
        <p:nvPicPr>
          <p:cNvPr id="21" name="Picture 20">
            <a:extLst>
              <a:ext uri="{FF2B5EF4-FFF2-40B4-BE49-F238E27FC236}">
                <a16:creationId xmlns:a16="http://schemas.microsoft.com/office/drawing/2014/main" id="{C32266BC-866C-49FB-8396-A374C3CDA859}"/>
              </a:ext>
            </a:extLst>
          </p:cNvPr>
          <p:cNvPicPr>
            <a:picLocks noChangeAspect="1"/>
          </p:cNvPicPr>
          <p:nvPr userDrawn="1"/>
        </p:nvPicPr>
        <p:blipFill>
          <a:blip r:embed="rId3"/>
          <a:stretch>
            <a:fillRect/>
          </a:stretch>
        </p:blipFill>
        <p:spPr>
          <a:xfrm>
            <a:off x="1041065" y="6339095"/>
            <a:ext cx="1478298" cy="273995"/>
          </a:xfrm>
          <a:prstGeom prst="rect">
            <a:avLst/>
          </a:prstGeom>
        </p:spPr>
      </p:pic>
      <p:sp>
        <p:nvSpPr>
          <p:cNvPr id="6" name="Freeform: Shape 5">
            <a:extLst>
              <a:ext uri="{FF2B5EF4-FFF2-40B4-BE49-F238E27FC236}">
                <a16:creationId xmlns:a16="http://schemas.microsoft.com/office/drawing/2014/main" id="{52A98DF6-F97D-4222-8C91-FD930C82BEBC}"/>
              </a:ext>
            </a:extLst>
          </p:cNvPr>
          <p:cNvSpPr/>
          <p:nvPr userDrawn="1"/>
        </p:nvSpPr>
        <p:spPr>
          <a:xfrm>
            <a:off x="-7685" y="0"/>
            <a:ext cx="6538090" cy="1651000"/>
          </a:xfrm>
          <a:custGeom>
            <a:avLst/>
            <a:gdLst>
              <a:gd name="connsiteX0" fmla="*/ 0 w 6538090"/>
              <a:gd name="connsiteY0" fmla="*/ 0 h 1651000"/>
              <a:gd name="connsiteX1" fmla="*/ 4887090 w 6538090"/>
              <a:gd name="connsiteY1" fmla="*/ 0 h 1651000"/>
              <a:gd name="connsiteX2" fmla="*/ 6538090 w 6538090"/>
              <a:gd name="connsiteY2" fmla="*/ 0 h 1651000"/>
              <a:gd name="connsiteX3" fmla="*/ 4887090 w 6538090"/>
              <a:gd name="connsiteY3" fmla="*/ 1651000 h 1651000"/>
              <a:gd name="connsiteX4" fmla="*/ 0 w 6538090"/>
              <a:gd name="connsiteY4" fmla="*/ 1651000 h 165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090" h="1651000">
                <a:moveTo>
                  <a:pt x="0" y="0"/>
                </a:moveTo>
                <a:lnTo>
                  <a:pt x="4887090" y="0"/>
                </a:lnTo>
                <a:lnTo>
                  <a:pt x="6538090" y="0"/>
                </a:lnTo>
                <a:lnTo>
                  <a:pt x="4887090" y="1651000"/>
                </a:lnTo>
                <a:lnTo>
                  <a:pt x="0" y="1651000"/>
                </a:lnTo>
                <a:close/>
              </a:path>
            </a:pathLst>
          </a:custGeom>
          <a:gradFill flip="none" rotWithShape="1">
            <a:gsLst>
              <a:gs pos="0">
                <a:srgbClr val="116F9B"/>
              </a:gs>
              <a:gs pos="100000">
                <a:srgbClr val="33A5E2"/>
              </a:gs>
            </a:gsLst>
            <a:lin ang="4200000" scaled="0"/>
            <a:tileRect/>
          </a:gradFill>
          <a:ln w="12700" cap="flat" cmpd="sng" algn="ctr">
            <a:noFill/>
            <a:prstDash val="solid"/>
            <a:miter lim="800000"/>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srgbClr val="FFFFFF"/>
              </a:solidFill>
              <a:effectLst/>
              <a:uLnTx/>
              <a:uFillTx/>
              <a:latin typeface="Calibri" panose="020F0502020204030204"/>
            </a:endParaRPr>
          </a:p>
        </p:txBody>
      </p:sp>
      <p:sp>
        <p:nvSpPr>
          <p:cNvPr id="7" name="Text Placeholder 25">
            <a:extLst>
              <a:ext uri="{FF2B5EF4-FFF2-40B4-BE49-F238E27FC236}">
                <a16:creationId xmlns:a16="http://schemas.microsoft.com/office/drawing/2014/main" id="{5F72CD1C-1290-45EC-9E87-5B8CD19CB9D4}"/>
              </a:ext>
            </a:extLst>
          </p:cNvPr>
          <p:cNvSpPr>
            <a:spLocks noGrp="1"/>
          </p:cNvSpPr>
          <p:nvPr>
            <p:ph type="body" sz="quarter" idx="11" hasCustomPrompt="1"/>
          </p:nvPr>
        </p:nvSpPr>
        <p:spPr>
          <a:xfrm>
            <a:off x="842870" y="2544768"/>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dirty="0"/>
              <a:t>Subtitle/Topic</a:t>
            </a:r>
          </a:p>
        </p:txBody>
      </p:sp>
      <p:sp>
        <p:nvSpPr>
          <p:cNvPr id="8" name="Text Placeholder 25">
            <a:extLst>
              <a:ext uri="{FF2B5EF4-FFF2-40B4-BE49-F238E27FC236}">
                <a16:creationId xmlns:a16="http://schemas.microsoft.com/office/drawing/2014/main" id="{83DFA4B5-246C-4944-9BE7-2E10F3614351}"/>
              </a:ext>
            </a:extLst>
          </p:cNvPr>
          <p:cNvSpPr>
            <a:spLocks noGrp="1"/>
          </p:cNvSpPr>
          <p:nvPr>
            <p:ph type="body" sz="quarter" idx="12" hasCustomPrompt="1"/>
          </p:nvPr>
        </p:nvSpPr>
        <p:spPr>
          <a:xfrm>
            <a:off x="842870" y="2930074"/>
            <a:ext cx="4846320" cy="978408"/>
          </a:xfrm>
          <a:prstGeom prst="rect">
            <a:avLst/>
          </a:prstGeom>
        </p:spPr>
        <p:txBody>
          <a:bodyPr>
            <a:noAutofit/>
          </a:bodyPr>
          <a:lstStyle>
            <a:lvl1pPr marL="0" indent="0">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
        <p:nvSpPr>
          <p:cNvPr id="9" name="Text Placeholder 25">
            <a:extLst>
              <a:ext uri="{FF2B5EF4-FFF2-40B4-BE49-F238E27FC236}">
                <a16:creationId xmlns:a16="http://schemas.microsoft.com/office/drawing/2014/main" id="{C89A4D0B-0427-463D-ADFC-86422CA43D5A}"/>
              </a:ext>
            </a:extLst>
          </p:cNvPr>
          <p:cNvSpPr>
            <a:spLocks noGrp="1"/>
          </p:cNvSpPr>
          <p:nvPr>
            <p:ph type="body" sz="quarter" idx="13" hasCustomPrompt="1"/>
          </p:nvPr>
        </p:nvSpPr>
        <p:spPr>
          <a:xfrm>
            <a:off x="838200" y="4132045"/>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0" name="Text Placeholder 25">
            <a:extLst>
              <a:ext uri="{FF2B5EF4-FFF2-40B4-BE49-F238E27FC236}">
                <a16:creationId xmlns:a16="http://schemas.microsoft.com/office/drawing/2014/main" id="{FE23453D-3B38-4C9C-A6A8-E4CA695B39CE}"/>
              </a:ext>
            </a:extLst>
          </p:cNvPr>
          <p:cNvSpPr>
            <a:spLocks noGrp="1"/>
          </p:cNvSpPr>
          <p:nvPr>
            <p:ph type="body" sz="quarter" idx="14" hasCustomPrompt="1"/>
          </p:nvPr>
        </p:nvSpPr>
        <p:spPr>
          <a:xfrm>
            <a:off x="838200" y="4517351"/>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1" name="Text Placeholder 25">
            <a:extLst>
              <a:ext uri="{FF2B5EF4-FFF2-40B4-BE49-F238E27FC236}">
                <a16:creationId xmlns:a16="http://schemas.microsoft.com/office/drawing/2014/main" id="{0F2E59F9-2796-48BF-8775-61C336754956}"/>
              </a:ext>
            </a:extLst>
          </p:cNvPr>
          <p:cNvSpPr>
            <a:spLocks noGrp="1"/>
          </p:cNvSpPr>
          <p:nvPr>
            <p:ph type="body" sz="quarter" idx="15" hasCustomPrompt="1"/>
          </p:nvPr>
        </p:nvSpPr>
        <p:spPr>
          <a:xfrm>
            <a:off x="6382066" y="2544768"/>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dirty="0"/>
              <a:t>Subtitle/Topic</a:t>
            </a:r>
          </a:p>
        </p:txBody>
      </p:sp>
      <p:sp>
        <p:nvSpPr>
          <p:cNvPr id="12" name="Text Placeholder 25">
            <a:extLst>
              <a:ext uri="{FF2B5EF4-FFF2-40B4-BE49-F238E27FC236}">
                <a16:creationId xmlns:a16="http://schemas.microsoft.com/office/drawing/2014/main" id="{F14FEB55-3012-4B95-860C-12C000430656}"/>
              </a:ext>
            </a:extLst>
          </p:cNvPr>
          <p:cNvSpPr>
            <a:spLocks noGrp="1"/>
          </p:cNvSpPr>
          <p:nvPr>
            <p:ph type="body" sz="quarter" idx="16" hasCustomPrompt="1"/>
          </p:nvPr>
        </p:nvSpPr>
        <p:spPr>
          <a:xfrm>
            <a:off x="6382066" y="2930074"/>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3" name="Text Placeholder 25">
            <a:extLst>
              <a:ext uri="{FF2B5EF4-FFF2-40B4-BE49-F238E27FC236}">
                <a16:creationId xmlns:a16="http://schemas.microsoft.com/office/drawing/2014/main" id="{CD179EC6-ED73-4BB7-BFE6-E3778626D650}"/>
              </a:ext>
            </a:extLst>
          </p:cNvPr>
          <p:cNvSpPr>
            <a:spLocks noGrp="1"/>
          </p:cNvSpPr>
          <p:nvPr>
            <p:ph type="body" sz="quarter" idx="17" hasCustomPrompt="1"/>
          </p:nvPr>
        </p:nvSpPr>
        <p:spPr>
          <a:xfrm>
            <a:off x="6377396" y="4132045"/>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4" name="Text Placeholder 25">
            <a:extLst>
              <a:ext uri="{FF2B5EF4-FFF2-40B4-BE49-F238E27FC236}">
                <a16:creationId xmlns:a16="http://schemas.microsoft.com/office/drawing/2014/main" id="{5A09F72E-30BE-4D22-8B05-BFBCCB1EC1AA}"/>
              </a:ext>
            </a:extLst>
          </p:cNvPr>
          <p:cNvSpPr>
            <a:spLocks noGrp="1"/>
          </p:cNvSpPr>
          <p:nvPr>
            <p:ph type="body" sz="quarter" idx="18" hasCustomPrompt="1"/>
          </p:nvPr>
        </p:nvSpPr>
        <p:spPr>
          <a:xfrm>
            <a:off x="6377396" y="4517351"/>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6" name="TextBox 15">
            <a:extLst>
              <a:ext uri="{FF2B5EF4-FFF2-40B4-BE49-F238E27FC236}">
                <a16:creationId xmlns:a16="http://schemas.microsoft.com/office/drawing/2014/main" id="{374E168F-E8AC-44AA-8E9B-D4E104FD905A}"/>
              </a:ext>
            </a:extLst>
          </p:cNvPr>
          <p:cNvSpPr txBox="1"/>
          <p:nvPr userDrawn="1"/>
        </p:nvSpPr>
        <p:spPr>
          <a:xfrm>
            <a:off x="838200" y="825500"/>
            <a:ext cx="3055530" cy="707886"/>
          </a:xfrm>
          <a:prstGeom prst="rect">
            <a:avLst/>
          </a:prstGeom>
          <a:noFill/>
        </p:spPr>
        <p:txBody>
          <a:bodyPr wrap="square" rtlCol="0">
            <a:spAutoFit/>
          </a:bodyPr>
          <a:lstStyle/>
          <a:p>
            <a:r>
              <a:rPr kumimoji="0" lang="en-US" sz="4000" b="1" i="0" u="none" strike="noStrike" kern="1200" cap="none" spc="0" normalizeH="0" baseline="0" dirty="0">
                <a:ln>
                  <a:noFill/>
                </a:ln>
                <a:solidFill>
                  <a:srgbClr val="FFFFFF"/>
                </a:solidFill>
                <a:effectLst/>
                <a:uLnTx/>
                <a:uFillTx/>
                <a:latin typeface="Calibri" panose="020F0502020204030204"/>
                <a:ea typeface="+mj-ea"/>
                <a:cs typeface="+mj-cs"/>
              </a:rPr>
              <a:t>Agenda</a:t>
            </a:r>
          </a:p>
        </p:txBody>
      </p:sp>
      <p:sp>
        <p:nvSpPr>
          <p:cNvPr id="17" name="TextBox 16">
            <a:extLst>
              <a:ext uri="{FF2B5EF4-FFF2-40B4-BE49-F238E27FC236}">
                <a16:creationId xmlns:a16="http://schemas.microsoft.com/office/drawing/2014/main" id="{E7ACA017-F81F-453B-A172-55173CD6ACB4}"/>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latin typeface="+mn-lt"/>
                <a:ea typeface="+mn-ea"/>
                <a:cs typeface="+mn-cs"/>
              </a:rPr>
              <a:t>© Health Catalyst. Confidential and Proprietary.</a:t>
            </a:r>
          </a:p>
        </p:txBody>
      </p:sp>
    </p:spTree>
    <p:extLst>
      <p:ext uri="{BB962C8B-B14F-4D97-AF65-F5344CB8AC3E}">
        <p14:creationId xmlns:p14="http://schemas.microsoft.com/office/powerpoint/2010/main" val="417388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5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Option 2">
    <p:spTree>
      <p:nvGrpSpPr>
        <p:cNvPr id="1" name=""/>
        <p:cNvGrpSpPr/>
        <p:nvPr/>
      </p:nvGrpSpPr>
      <p:grpSpPr>
        <a:xfrm>
          <a:off x="0" y="0"/>
          <a:ext cx="0" cy="0"/>
          <a:chOff x="0" y="0"/>
          <a:chExt cx="0" cy="0"/>
        </a:xfrm>
      </p:grpSpPr>
      <p:pic>
        <p:nvPicPr>
          <p:cNvPr id="10" name="Picture 9" descr="A picture containing text, electronics&#10;&#10;Description automatically generated">
            <a:extLst>
              <a:ext uri="{FF2B5EF4-FFF2-40B4-BE49-F238E27FC236}">
                <a16:creationId xmlns:a16="http://schemas.microsoft.com/office/drawing/2014/main" id="{FC285635-FCE4-4194-9D54-4BCD0B8B1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92" y="0"/>
            <a:ext cx="12205854" cy="6858000"/>
          </a:xfrm>
          <a:prstGeom prst="rect">
            <a:avLst/>
          </a:prstGeom>
        </p:spPr>
      </p:pic>
      <p:sp>
        <p:nvSpPr>
          <p:cNvPr id="6" name="TextBox 5">
            <a:extLst>
              <a:ext uri="{FF2B5EF4-FFF2-40B4-BE49-F238E27FC236}">
                <a16:creationId xmlns:a16="http://schemas.microsoft.com/office/drawing/2014/main" id="{906F8AA1-0947-4343-A98B-118DD52CE3A4}"/>
              </a:ext>
            </a:extLst>
          </p:cNvPr>
          <p:cNvSpPr txBox="1"/>
          <p:nvPr userDrawn="1"/>
        </p:nvSpPr>
        <p:spPr>
          <a:xfrm>
            <a:off x="-8792" y="2169378"/>
            <a:ext cx="5090746" cy="707886"/>
          </a:xfrm>
          <a:prstGeom prst="rect">
            <a:avLst/>
          </a:prstGeom>
          <a:noFill/>
        </p:spPr>
        <p:txBody>
          <a:bodyPr wrap="square" rtlCol="0">
            <a:spAutoFit/>
          </a:bodyPr>
          <a:lstStyle/>
          <a:p>
            <a:pPr algn="ctr"/>
            <a:r>
              <a:rPr lang="en-US" sz="4000" b="1" i="0" kern="1200" dirty="0">
                <a:solidFill>
                  <a:schemeClr val="bg1"/>
                </a:solidFill>
                <a:latin typeface="Calibri" panose="020F0502020204030204" pitchFamily="34" charset="0"/>
                <a:ea typeface="+mj-ea"/>
                <a:cs typeface="Calibri" panose="020F0502020204030204" pitchFamily="34" charset="0"/>
              </a:rPr>
              <a:t>Agenda</a:t>
            </a:r>
          </a:p>
        </p:txBody>
      </p:sp>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1776413"/>
            <a:ext cx="5764624" cy="4571982"/>
          </a:xfrm>
        </p:spPr>
        <p:txBody>
          <a:bodyPr/>
          <a:lstStyle>
            <a:lvl2pPr>
              <a:defRPr/>
            </a:lvl2pPr>
            <a:lvl3pPr marL="548640" indent="0">
              <a:buNone/>
              <a:defRPr/>
            </a:lvl3pPr>
          </a:lstStyle>
          <a:p>
            <a:pPr lvl="1"/>
            <a:r>
              <a:rPr lang="en-US" dirty="0"/>
              <a:t>Click to add text</a:t>
            </a:r>
          </a:p>
        </p:txBody>
      </p:sp>
    </p:spTree>
    <p:extLst>
      <p:ext uri="{BB962C8B-B14F-4D97-AF65-F5344CB8AC3E}">
        <p14:creationId xmlns:p14="http://schemas.microsoft.com/office/powerpoint/2010/main" val="339153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43A9171-E8AE-4921-B53A-2D9249E159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79631" y="0"/>
            <a:ext cx="8112369" cy="6858000"/>
          </a:xfrm>
          <a:prstGeom prst="rect">
            <a:avLst/>
          </a:prstGeom>
        </p:spPr>
      </p:pic>
      <p:sp>
        <p:nvSpPr>
          <p:cNvPr id="3" name="Rectangle 2">
            <a:extLst>
              <a:ext uri="{FF2B5EF4-FFF2-40B4-BE49-F238E27FC236}">
                <a16:creationId xmlns:a16="http://schemas.microsoft.com/office/drawing/2014/main" id="{75F267CE-C583-D2A7-6E9C-60A83A950929}"/>
              </a:ext>
            </a:extLst>
          </p:cNvPr>
          <p:cNvSpPr/>
          <p:nvPr userDrawn="1"/>
        </p:nvSpPr>
        <p:spPr>
          <a:xfrm>
            <a:off x="1" y="0"/>
            <a:ext cx="12191999" cy="6858000"/>
          </a:xfrm>
          <a:prstGeom prst="rect">
            <a:avLst/>
          </a:prstGeom>
          <a:gradFill>
            <a:gsLst>
              <a:gs pos="40000">
                <a:schemeClr val="accent1"/>
              </a:gs>
              <a:gs pos="84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graphical user interface&#10;&#10;Description automatically generated">
            <a:extLst>
              <a:ext uri="{FF2B5EF4-FFF2-40B4-BE49-F238E27FC236}">
                <a16:creationId xmlns:a16="http://schemas.microsoft.com/office/drawing/2014/main" id="{CD06865C-4CE5-4A1B-8D6C-D29F83E07F81}"/>
              </a:ext>
            </a:extLst>
          </p:cNvPr>
          <p:cNvPicPr>
            <a:picLocks noChangeAspect="1"/>
          </p:cNvPicPr>
          <p:nvPr userDrawn="1"/>
        </p:nvPicPr>
        <p:blipFill rotWithShape="1">
          <a:blip r:embed="rId3"/>
          <a:srcRect t="89177"/>
          <a:stretch/>
        </p:blipFill>
        <p:spPr>
          <a:xfrm>
            <a:off x="5639" y="6115792"/>
            <a:ext cx="12180722" cy="742208"/>
          </a:xfrm>
          <a:prstGeom prst="rect">
            <a:avLst/>
          </a:prstGeom>
        </p:spPr>
      </p:pic>
      <p:sp>
        <p:nvSpPr>
          <p:cNvPr id="15" name="TextBox 14">
            <a:extLst>
              <a:ext uri="{FF2B5EF4-FFF2-40B4-BE49-F238E27FC236}">
                <a16:creationId xmlns:a16="http://schemas.microsoft.com/office/drawing/2014/main" id="{F5F3964D-EE9C-4B57-9A5D-9B3A47122034}"/>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sp>
        <p:nvSpPr>
          <p:cNvPr id="2" name="Title 1">
            <a:extLst>
              <a:ext uri="{FF2B5EF4-FFF2-40B4-BE49-F238E27FC236}">
                <a16:creationId xmlns:a16="http://schemas.microsoft.com/office/drawing/2014/main" id="{948127FA-517A-4399-96BF-99DA692D2D1D}"/>
              </a:ext>
            </a:extLst>
          </p:cNvPr>
          <p:cNvSpPr>
            <a:spLocks noGrp="1"/>
          </p:cNvSpPr>
          <p:nvPr>
            <p:ph type="title" hasCustomPrompt="1"/>
          </p:nvPr>
        </p:nvSpPr>
        <p:spPr>
          <a:xfrm>
            <a:off x="846289" y="1884324"/>
            <a:ext cx="6187557" cy="2399898"/>
          </a:xfrm>
        </p:spPr>
        <p:txBody>
          <a:bodyPr>
            <a:noAutofit/>
          </a:bodyPr>
          <a:lstStyle>
            <a:lvl1pPr>
              <a:defRPr lang="en-US" sz="4000" b="1" kern="1200" dirty="0">
                <a:solidFill>
                  <a:schemeClr val="bg1"/>
                </a:solidFill>
                <a:latin typeface="+mn-lt"/>
                <a:ea typeface="+mj-ea"/>
                <a:cs typeface="+mj-cs"/>
              </a:defRPr>
            </a:lvl1pPr>
          </a:lstStyle>
          <a:p>
            <a:r>
              <a:rPr lang="en-US" dirty="0"/>
              <a:t>Transition</a:t>
            </a:r>
          </a:p>
        </p:txBody>
      </p:sp>
    </p:spTree>
    <p:extLst>
      <p:ext uri="{BB962C8B-B14F-4D97-AF65-F5344CB8AC3E}">
        <p14:creationId xmlns:p14="http://schemas.microsoft.com/office/powerpoint/2010/main" val="398627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EADD38-2A7B-41DC-95CC-E73E69E96496}"/>
              </a:ext>
            </a:extLst>
          </p:cNvPr>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1524000" y="1400693"/>
            <a:ext cx="9143999" cy="2262981"/>
          </a:xfrm>
          <a:prstGeom prst="rect">
            <a:avLst/>
          </a:prstGeom>
        </p:spPr>
        <p:txBody>
          <a:bodyPr anchor="ctr" anchorCtr="0">
            <a:noAutofit/>
          </a:bodyPr>
          <a:lstStyle>
            <a:lvl1pPr algn="ctr">
              <a:defRPr lang="en-US" sz="4000" b="1" kern="1200" dirty="0">
                <a:solidFill>
                  <a:schemeClr val="bg1"/>
                </a:solidFill>
                <a:latin typeface="+mn-lt"/>
                <a:ea typeface="+mj-ea"/>
                <a:cs typeface="+mj-cs"/>
              </a:defRPr>
            </a:lvl1pPr>
          </a:lstStyle>
          <a:p>
            <a:r>
              <a:rPr lang="en-US" dirty="0"/>
              <a:t>Section Title Page</a:t>
            </a:r>
          </a:p>
        </p:txBody>
      </p:sp>
      <p:sp>
        <p:nvSpPr>
          <p:cNvPr id="7" name="TextBox 6">
            <a:extLst>
              <a:ext uri="{FF2B5EF4-FFF2-40B4-BE49-F238E27FC236}">
                <a16:creationId xmlns:a16="http://schemas.microsoft.com/office/drawing/2014/main" id="{E07D4D95-1F1D-4EEA-B91B-E3539529AA59}"/>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57697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e">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4B845D6C-865F-48D0-8D2F-65303BA60E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9090"/>
          </a:xfrm>
          <a:prstGeom prst="rect">
            <a:avLst/>
          </a:prstGeom>
        </p:spPr>
      </p:pic>
      <p:sp>
        <p:nvSpPr>
          <p:cNvPr id="11" name="Text Placeholder 25">
            <a:extLst>
              <a:ext uri="{FF2B5EF4-FFF2-40B4-BE49-F238E27FC236}">
                <a16:creationId xmlns:a16="http://schemas.microsoft.com/office/drawing/2014/main" id="{44F10A57-44E9-4265-9A20-E91F228D6EF1}"/>
              </a:ext>
            </a:extLst>
          </p:cNvPr>
          <p:cNvSpPr>
            <a:spLocks noGrp="1"/>
          </p:cNvSpPr>
          <p:nvPr>
            <p:ph type="body" sz="quarter" idx="10" hasCustomPrompt="1"/>
          </p:nvPr>
        </p:nvSpPr>
        <p:spPr>
          <a:xfrm>
            <a:off x="6729984" y="1375835"/>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dirty="0"/>
              <a:t>Subtitle/Topic</a:t>
            </a:r>
          </a:p>
        </p:txBody>
      </p:sp>
      <p:sp>
        <p:nvSpPr>
          <p:cNvPr id="12" name="Text Placeholder 25">
            <a:extLst>
              <a:ext uri="{FF2B5EF4-FFF2-40B4-BE49-F238E27FC236}">
                <a16:creationId xmlns:a16="http://schemas.microsoft.com/office/drawing/2014/main" id="{C0960899-9113-46AD-80B7-2B5A3BA41931}"/>
              </a:ext>
            </a:extLst>
          </p:cNvPr>
          <p:cNvSpPr>
            <a:spLocks noGrp="1"/>
          </p:cNvSpPr>
          <p:nvPr>
            <p:ph type="body" sz="quarter" idx="12" hasCustomPrompt="1"/>
          </p:nvPr>
        </p:nvSpPr>
        <p:spPr>
          <a:xfrm>
            <a:off x="6729984" y="1833035"/>
            <a:ext cx="4846320" cy="457200"/>
          </a:xfrm>
          <a:prstGeom prst="rect">
            <a:avLst/>
          </a:prstGeom>
        </p:spPr>
        <p:txBody>
          <a:bodyPr/>
          <a:lstStyle>
            <a:lvl1pPr marL="0" indent="0">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3" name="Text Placeholder 25">
            <a:extLst>
              <a:ext uri="{FF2B5EF4-FFF2-40B4-BE49-F238E27FC236}">
                <a16:creationId xmlns:a16="http://schemas.microsoft.com/office/drawing/2014/main" id="{30819CB7-5609-42D9-B4DF-3A1032F392A9}"/>
              </a:ext>
            </a:extLst>
          </p:cNvPr>
          <p:cNvSpPr>
            <a:spLocks noGrp="1"/>
          </p:cNvSpPr>
          <p:nvPr>
            <p:ph type="body" sz="quarter" idx="13" hasCustomPrompt="1"/>
          </p:nvPr>
        </p:nvSpPr>
        <p:spPr>
          <a:xfrm>
            <a:off x="6729984" y="3389687"/>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4" name="Text Placeholder 25">
            <a:extLst>
              <a:ext uri="{FF2B5EF4-FFF2-40B4-BE49-F238E27FC236}">
                <a16:creationId xmlns:a16="http://schemas.microsoft.com/office/drawing/2014/main" id="{38C7A0A0-E42E-4FDD-811C-2F5EFDB1DBD0}"/>
              </a:ext>
            </a:extLst>
          </p:cNvPr>
          <p:cNvSpPr>
            <a:spLocks noGrp="1"/>
          </p:cNvSpPr>
          <p:nvPr>
            <p:ph type="body" sz="quarter" idx="14" hasCustomPrompt="1"/>
          </p:nvPr>
        </p:nvSpPr>
        <p:spPr>
          <a:xfrm>
            <a:off x="6729984" y="3846887"/>
            <a:ext cx="4846320" cy="457200"/>
          </a:xfrm>
          <a:prstGeom prst="rect">
            <a:avLst/>
          </a:prstGeom>
        </p:spPr>
        <p:txBody>
          <a:bodyPr/>
          <a:lstStyle>
            <a:lvl1pPr>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5" name="Text Placeholder 25">
            <a:extLst>
              <a:ext uri="{FF2B5EF4-FFF2-40B4-BE49-F238E27FC236}">
                <a16:creationId xmlns:a16="http://schemas.microsoft.com/office/drawing/2014/main" id="{0D720A1E-B67E-4160-9DD4-A70954BB91CF}"/>
              </a:ext>
            </a:extLst>
          </p:cNvPr>
          <p:cNvSpPr>
            <a:spLocks noGrp="1"/>
          </p:cNvSpPr>
          <p:nvPr>
            <p:ph type="body" sz="quarter" idx="15" hasCustomPrompt="1"/>
          </p:nvPr>
        </p:nvSpPr>
        <p:spPr>
          <a:xfrm>
            <a:off x="6729984" y="2384565"/>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dirty="0"/>
              <a:t>Subtitle/Topic</a:t>
            </a:r>
          </a:p>
        </p:txBody>
      </p:sp>
      <p:sp>
        <p:nvSpPr>
          <p:cNvPr id="16" name="Text Placeholder 25">
            <a:extLst>
              <a:ext uri="{FF2B5EF4-FFF2-40B4-BE49-F238E27FC236}">
                <a16:creationId xmlns:a16="http://schemas.microsoft.com/office/drawing/2014/main" id="{DCCA95C5-9B01-4271-8D0B-8252BBAC2A3F}"/>
              </a:ext>
            </a:extLst>
          </p:cNvPr>
          <p:cNvSpPr>
            <a:spLocks noGrp="1"/>
          </p:cNvSpPr>
          <p:nvPr>
            <p:ph type="body" sz="quarter" idx="16" hasCustomPrompt="1"/>
          </p:nvPr>
        </p:nvSpPr>
        <p:spPr>
          <a:xfrm>
            <a:off x="6729984" y="2841765"/>
            <a:ext cx="4846320" cy="457200"/>
          </a:xfrm>
          <a:prstGeom prst="rect">
            <a:avLst/>
          </a:prstGeom>
        </p:spPr>
        <p:txBody>
          <a:bodyPr/>
          <a:lstStyle>
            <a:lvl1pPr>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7" name="Text Placeholder 25">
            <a:extLst>
              <a:ext uri="{FF2B5EF4-FFF2-40B4-BE49-F238E27FC236}">
                <a16:creationId xmlns:a16="http://schemas.microsoft.com/office/drawing/2014/main" id="{642A4048-4A21-4D11-8EE4-984444E33153}"/>
              </a:ext>
            </a:extLst>
          </p:cNvPr>
          <p:cNvSpPr>
            <a:spLocks noGrp="1"/>
          </p:cNvSpPr>
          <p:nvPr>
            <p:ph type="body" sz="quarter" idx="17" hasCustomPrompt="1"/>
          </p:nvPr>
        </p:nvSpPr>
        <p:spPr>
          <a:xfrm>
            <a:off x="6729984" y="4392837"/>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8" name="Text Placeholder 25">
            <a:extLst>
              <a:ext uri="{FF2B5EF4-FFF2-40B4-BE49-F238E27FC236}">
                <a16:creationId xmlns:a16="http://schemas.microsoft.com/office/drawing/2014/main" id="{7AC9713D-05A6-4FA6-A547-AA2E08968378}"/>
              </a:ext>
            </a:extLst>
          </p:cNvPr>
          <p:cNvSpPr>
            <a:spLocks noGrp="1"/>
          </p:cNvSpPr>
          <p:nvPr>
            <p:ph type="body" sz="quarter" idx="18" hasCustomPrompt="1"/>
          </p:nvPr>
        </p:nvSpPr>
        <p:spPr>
          <a:xfrm>
            <a:off x="6729984" y="4850037"/>
            <a:ext cx="4846320" cy="457200"/>
          </a:xfrm>
          <a:prstGeom prst="rect">
            <a:avLst/>
          </a:prstGeom>
        </p:spPr>
        <p:txBody>
          <a:bodyPr/>
          <a:lstStyle>
            <a:lvl1pPr>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9" name="Text Placeholder 25">
            <a:extLst>
              <a:ext uri="{FF2B5EF4-FFF2-40B4-BE49-F238E27FC236}">
                <a16:creationId xmlns:a16="http://schemas.microsoft.com/office/drawing/2014/main" id="{F8E54224-85C6-4AA2-BE4F-2AAD7D7CFC11}"/>
              </a:ext>
            </a:extLst>
          </p:cNvPr>
          <p:cNvSpPr>
            <a:spLocks noGrp="1"/>
          </p:cNvSpPr>
          <p:nvPr>
            <p:ph type="body" sz="quarter" idx="19" hasCustomPrompt="1"/>
          </p:nvPr>
        </p:nvSpPr>
        <p:spPr>
          <a:xfrm>
            <a:off x="710940" y="3355373"/>
            <a:ext cx="4086689" cy="457200"/>
          </a:xfrm>
          <a:prstGeom prst="rect">
            <a:avLst/>
          </a:prstGeom>
        </p:spPr>
        <p:txBody>
          <a:bodyPr anchor="t"/>
          <a:lstStyle>
            <a:lvl1pPr marL="0" indent="0">
              <a:buNone/>
              <a:defRPr kumimoji="0" lang="en-US" sz="2000" b="1" i="0" u="none" strike="noStrike" kern="1200" cap="none" spc="0" normalizeH="0" baseline="0" dirty="0">
                <a:ln>
                  <a:noFill/>
                </a:ln>
                <a:solidFill>
                  <a:schemeClr val="accent3"/>
                </a:solidFill>
                <a:effectLst/>
                <a:uLnTx/>
                <a:uFillTx/>
                <a:latin typeface="Calibri" panose="020F0502020204030204" pitchFamily="34" charset="0"/>
                <a:ea typeface="+mn-ea"/>
                <a:cs typeface="Calibri" panose="020F0502020204030204" pitchFamily="34" charset="0"/>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en-US" dirty="0"/>
              <a:t>Subtitle/Topic</a:t>
            </a:r>
          </a:p>
        </p:txBody>
      </p:sp>
      <p:sp>
        <p:nvSpPr>
          <p:cNvPr id="20" name="Title 1">
            <a:extLst>
              <a:ext uri="{FF2B5EF4-FFF2-40B4-BE49-F238E27FC236}">
                <a16:creationId xmlns:a16="http://schemas.microsoft.com/office/drawing/2014/main" id="{495BA326-6012-4B9D-A282-82D97EBF8C18}"/>
              </a:ext>
            </a:extLst>
          </p:cNvPr>
          <p:cNvSpPr>
            <a:spLocks noGrp="1"/>
          </p:cNvSpPr>
          <p:nvPr>
            <p:ph type="title" hasCustomPrompt="1"/>
          </p:nvPr>
        </p:nvSpPr>
        <p:spPr>
          <a:xfrm>
            <a:off x="710942" y="2862547"/>
            <a:ext cx="4086690" cy="492826"/>
          </a:xfrm>
          <a:prstGeom prst="rect">
            <a:avLst/>
          </a:prstGeom>
        </p:spPr>
        <p:txBody>
          <a:bodyPr anchor="t" anchorCtr="0">
            <a:noAutofit/>
          </a:bodyPr>
          <a:lstStyle>
            <a:lvl1pPr>
              <a:defRPr kumimoji="0" lang="en-US" sz="4000" b="1" i="0" u="none" strike="noStrike" kern="1200" cap="none" spc="0" normalizeH="0" baseline="0" dirty="0">
                <a:ln>
                  <a:noFill/>
                </a:ln>
                <a:solidFill>
                  <a:srgbClr val="FFFFFF"/>
                </a:solidFill>
                <a:effectLst/>
                <a:uLnTx/>
                <a:uFillTx/>
                <a:latin typeface="Calibri" panose="020F0502020204030204"/>
                <a:ea typeface="+mj-ea"/>
                <a:cs typeface="+mj-cs"/>
              </a:defRPr>
            </a:lvl1pPr>
          </a:lstStyle>
          <a:p>
            <a:pPr marL="0" lvl="0" indent="0" algn="l" defTabSz="914400" rtl="0" eaLnBrk="1" latinLnBrk="0" hangingPunct="1">
              <a:lnSpc>
                <a:spcPts val="4000"/>
              </a:lnSpc>
              <a:spcBef>
                <a:spcPts val="0"/>
              </a:spcBef>
              <a:buFont typeface="Arial" panose="020B0604020202020204" pitchFamily="34" charset="0"/>
              <a:buNone/>
            </a:pPr>
            <a:r>
              <a:rPr lang="en-US" dirty="0"/>
              <a:t>Enter Title</a:t>
            </a:r>
          </a:p>
        </p:txBody>
      </p:sp>
      <p:sp>
        <p:nvSpPr>
          <p:cNvPr id="22" name="TextBox 21">
            <a:extLst>
              <a:ext uri="{FF2B5EF4-FFF2-40B4-BE49-F238E27FC236}">
                <a16:creationId xmlns:a16="http://schemas.microsoft.com/office/drawing/2014/main" id="{5DEE3DFC-BF42-4287-96B2-8FA0EE5A8076}"/>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77872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Picture 12" descr="Background pattern&#10;&#10;Description automatically generated with medium confidence">
            <a:extLst>
              <a:ext uri="{FF2B5EF4-FFF2-40B4-BE49-F238E27FC236}">
                <a16:creationId xmlns:a16="http://schemas.microsoft.com/office/drawing/2014/main" id="{AB08F999-7A20-4173-9A1F-F3314112B1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14" name="Right Triangle 13">
            <a:extLst>
              <a:ext uri="{FF2B5EF4-FFF2-40B4-BE49-F238E27FC236}">
                <a16:creationId xmlns:a16="http://schemas.microsoft.com/office/drawing/2014/main" id="{7C768D52-FC54-4D67-9D4E-391DF828D45C}"/>
              </a:ext>
            </a:extLst>
          </p:cNvPr>
          <p:cNvSpPr/>
          <p:nvPr userDrawn="1"/>
        </p:nvSpPr>
        <p:spPr>
          <a:xfrm>
            <a:off x="755795" y="2945427"/>
            <a:ext cx="2919390" cy="2919390"/>
          </a:xfrm>
          <a:prstGeom prst="rtTriangle">
            <a:avLst/>
          </a:prstGeom>
          <a:gradFill flip="none" rotWithShape="1">
            <a:gsLst>
              <a:gs pos="0">
                <a:srgbClr val="196E8E"/>
              </a:gs>
              <a:gs pos="100000">
                <a:srgbClr val="00B0F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dark&#10;&#10;Description automatically generated">
            <a:extLst>
              <a:ext uri="{FF2B5EF4-FFF2-40B4-BE49-F238E27FC236}">
                <a16:creationId xmlns:a16="http://schemas.microsoft.com/office/drawing/2014/main" id="{DDD7C56F-900B-4C13-A72A-532746325E8C}"/>
              </a:ext>
            </a:extLst>
          </p:cNvPr>
          <p:cNvPicPr>
            <a:picLocks noChangeAspect="1"/>
          </p:cNvPicPr>
          <p:nvPr userDrawn="1"/>
        </p:nvPicPr>
        <p:blipFill>
          <a:blip r:embed="rId3"/>
          <a:stretch>
            <a:fillRect/>
          </a:stretch>
        </p:blipFill>
        <p:spPr>
          <a:xfrm>
            <a:off x="365645" y="1881676"/>
            <a:ext cx="852785" cy="2919388"/>
          </a:xfrm>
          <a:prstGeom prst="rect">
            <a:avLst/>
          </a:prstGeom>
        </p:spPr>
      </p:pic>
      <p:sp>
        <p:nvSpPr>
          <p:cNvPr id="16" name="Right Triangle 15">
            <a:extLst>
              <a:ext uri="{FF2B5EF4-FFF2-40B4-BE49-F238E27FC236}">
                <a16:creationId xmlns:a16="http://schemas.microsoft.com/office/drawing/2014/main" id="{C4381BFC-7825-4122-86FC-A50F59E3A63B}"/>
              </a:ext>
            </a:extLst>
          </p:cNvPr>
          <p:cNvSpPr/>
          <p:nvPr userDrawn="1"/>
        </p:nvSpPr>
        <p:spPr>
          <a:xfrm rot="10800000">
            <a:off x="10239764" y="608402"/>
            <a:ext cx="1343489" cy="1343489"/>
          </a:xfrm>
          <a:prstGeom prst="rtTriangle">
            <a:avLst/>
          </a:prstGeom>
          <a:solidFill>
            <a:srgbClr val="7F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7ECCD799-3184-434A-8016-54F2BDDE2BAA}"/>
              </a:ext>
            </a:extLst>
          </p:cNvPr>
          <p:cNvGrpSpPr/>
          <p:nvPr userDrawn="1"/>
        </p:nvGrpSpPr>
        <p:grpSpPr>
          <a:xfrm>
            <a:off x="8991392" y="6313661"/>
            <a:ext cx="2412850" cy="275010"/>
            <a:chOff x="8505441" y="6313661"/>
            <a:chExt cx="2412850" cy="275010"/>
          </a:xfrm>
        </p:grpSpPr>
        <p:sp>
          <p:nvSpPr>
            <p:cNvPr id="18" name="TextBox 17">
              <a:extLst>
                <a:ext uri="{FF2B5EF4-FFF2-40B4-BE49-F238E27FC236}">
                  <a16:creationId xmlns:a16="http://schemas.microsoft.com/office/drawing/2014/main" id="{EF477B6B-CEBA-4813-B197-22D7F3F709ED}"/>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19" name="Picture 18">
              <a:extLst>
                <a:ext uri="{FF2B5EF4-FFF2-40B4-BE49-F238E27FC236}">
                  <a16:creationId xmlns:a16="http://schemas.microsoft.com/office/drawing/2014/main" id="{10FB644C-31F5-40B7-A4D6-F70D02D6ACEC}"/>
                </a:ext>
              </a:extLst>
            </p:cNvPr>
            <p:cNvPicPr>
              <a:picLocks noChangeAspect="1"/>
            </p:cNvPicPr>
            <p:nvPr userDrawn="1"/>
          </p:nvPicPr>
          <p:blipFill>
            <a:blip r:embed="rId4"/>
            <a:stretch>
              <a:fillRect/>
            </a:stretch>
          </p:blipFill>
          <p:spPr>
            <a:xfrm>
              <a:off x="10745610" y="6313661"/>
              <a:ext cx="172681" cy="275010"/>
            </a:xfrm>
            <a:prstGeom prst="rect">
              <a:avLst/>
            </a:prstGeom>
          </p:spPr>
        </p:pic>
      </p:grpSp>
      <p:grpSp>
        <p:nvGrpSpPr>
          <p:cNvPr id="20" name="Group 19">
            <a:extLst>
              <a:ext uri="{FF2B5EF4-FFF2-40B4-BE49-F238E27FC236}">
                <a16:creationId xmlns:a16="http://schemas.microsoft.com/office/drawing/2014/main" id="{E630D6B3-F9DC-4ACE-856E-275236D8067B}"/>
              </a:ext>
            </a:extLst>
          </p:cNvPr>
          <p:cNvGrpSpPr/>
          <p:nvPr userDrawn="1"/>
        </p:nvGrpSpPr>
        <p:grpSpPr>
          <a:xfrm>
            <a:off x="624462" y="6187652"/>
            <a:ext cx="10926270" cy="0"/>
            <a:chOff x="624462" y="6104528"/>
            <a:chExt cx="10926270" cy="0"/>
          </a:xfrm>
        </p:grpSpPr>
        <p:cxnSp>
          <p:nvCxnSpPr>
            <p:cNvPr id="21" name="Straight Connector 20">
              <a:extLst>
                <a:ext uri="{FF2B5EF4-FFF2-40B4-BE49-F238E27FC236}">
                  <a16:creationId xmlns:a16="http://schemas.microsoft.com/office/drawing/2014/main" id="{98AF09A3-9745-4B10-941B-4706728C34AC}"/>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47517F8-A2A0-4F92-A96C-40CE181A4BC6}"/>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01DBB741-4F65-4FAB-B65A-D22C244384F7}"/>
              </a:ext>
            </a:extLst>
          </p:cNvPr>
          <p:cNvSpPr txBox="1"/>
          <p:nvPr userDrawn="1"/>
        </p:nvSpPr>
        <p:spPr>
          <a:xfrm>
            <a:off x="2661555" y="1768415"/>
            <a:ext cx="6633029" cy="1015663"/>
          </a:xfrm>
          <a:prstGeom prst="rect">
            <a:avLst/>
          </a:prstGeom>
          <a:noFill/>
        </p:spPr>
        <p:txBody>
          <a:bodyPr wrap="square" rtlCol="0">
            <a:spAutoFit/>
          </a:bodyPr>
          <a:lstStyle/>
          <a:p>
            <a:pPr algn="ctr"/>
            <a:r>
              <a:rPr lang="en-US" sz="6000" b="1" kern="1200" dirty="0">
                <a:solidFill>
                  <a:schemeClr val="tx1"/>
                </a:solidFill>
                <a:latin typeface="+mn-lt"/>
                <a:ea typeface="+mj-ea"/>
                <a:cs typeface="+mj-cs"/>
              </a:rPr>
              <a:t>Questions?</a:t>
            </a:r>
          </a:p>
        </p:txBody>
      </p:sp>
      <p:sp>
        <p:nvSpPr>
          <p:cNvPr id="9" name="Text Placeholder 10">
            <a:extLst>
              <a:ext uri="{FF2B5EF4-FFF2-40B4-BE49-F238E27FC236}">
                <a16:creationId xmlns:a16="http://schemas.microsoft.com/office/drawing/2014/main" id="{75528DE2-BABB-4789-9513-D03096388E93}"/>
              </a:ext>
            </a:extLst>
          </p:cNvPr>
          <p:cNvSpPr>
            <a:spLocks noGrp="1"/>
          </p:cNvSpPr>
          <p:nvPr>
            <p:ph type="body" sz="quarter" idx="10" hasCustomPrompt="1"/>
          </p:nvPr>
        </p:nvSpPr>
        <p:spPr>
          <a:xfrm>
            <a:off x="2661556" y="3634593"/>
            <a:ext cx="6633029" cy="39867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1" i="0" u="none" strike="noStrike" kern="1200" cap="none" spc="0" normalizeH="0" baseline="0" dirty="0">
                <a:ln>
                  <a:noFill/>
                </a:ln>
                <a:solidFill>
                  <a:schemeClr val="accent1"/>
                </a:solidFill>
                <a:effectLst/>
                <a:uLnTx/>
                <a:uFillTx/>
                <a:latin typeface="Calibri" panose="020F0502020204030204"/>
                <a:ea typeface="+mn-ea"/>
                <a:cs typeface="+mn-cs"/>
              </a:defRPr>
            </a:lvl1pPr>
          </a:lstStyle>
          <a:p>
            <a:r>
              <a:rPr lang="en-US" dirty="0"/>
              <a:t>Click to add presenter name and title</a:t>
            </a:r>
          </a:p>
        </p:txBody>
      </p:sp>
      <p:sp>
        <p:nvSpPr>
          <p:cNvPr id="10" name="Text Placeholder 10">
            <a:extLst>
              <a:ext uri="{FF2B5EF4-FFF2-40B4-BE49-F238E27FC236}">
                <a16:creationId xmlns:a16="http://schemas.microsoft.com/office/drawing/2014/main" id="{EE6FF597-D3AF-4163-A50F-5AE588BDBAA0}"/>
              </a:ext>
            </a:extLst>
          </p:cNvPr>
          <p:cNvSpPr>
            <a:spLocks noGrp="1"/>
          </p:cNvSpPr>
          <p:nvPr>
            <p:ph type="body" sz="quarter" idx="11" hasCustomPrompt="1"/>
          </p:nvPr>
        </p:nvSpPr>
        <p:spPr>
          <a:xfrm>
            <a:off x="2661555" y="4206296"/>
            <a:ext cx="6633029" cy="39867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0" i="1" u="none" strike="noStrike" kern="1200" cap="none" spc="0" normalizeH="0" baseline="0" dirty="0">
                <a:ln>
                  <a:noFill/>
                </a:ln>
                <a:solidFill>
                  <a:schemeClr val="accent1"/>
                </a:solidFill>
                <a:effectLst/>
                <a:uLnTx/>
                <a:uFillTx/>
                <a:latin typeface="Calibri" panose="020F0502020204030204"/>
                <a:ea typeface="+mn-ea"/>
                <a:cs typeface="+mn-cs"/>
              </a:defRPr>
            </a:lvl1pPr>
          </a:lstStyle>
          <a:p>
            <a:r>
              <a:rPr lang="en-US" dirty="0"/>
              <a:t>Click to add presenter email</a:t>
            </a:r>
          </a:p>
        </p:txBody>
      </p:sp>
    </p:spTree>
    <p:extLst>
      <p:ext uri="{BB962C8B-B14F-4D97-AF65-F5344CB8AC3E}">
        <p14:creationId xmlns:p14="http://schemas.microsoft.com/office/powerpoint/2010/main" val="171113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43C00C-0534-401D-AE8E-839A3076E11B}"/>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838200" y="365126"/>
            <a:ext cx="10515600" cy="420624"/>
          </a:xfrm>
        </p:spPr>
        <p:txBody>
          <a:bodyPr/>
          <a:lstStyle>
            <a:lvl1pPr>
              <a:defRPr lang="en-US" sz="2800" b="1" kern="1200" dirty="0">
                <a:solidFill>
                  <a:schemeClr val="tx1"/>
                </a:solidFill>
                <a:latin typeface="+mn-lt"/>
                <a:ea typeface="+mn-ea"/>
                <a:cs typeface="+mn-cs"/>
              </a:defRPr>
            </a:lvl1pPr>
          </a:lstStyle>
          <a:p>
            <a:r>
              <a:rPr lang="en-US" dirty="0"/>
              <a:t>Slide Title</a:t>
            </a:r>
          </a:p>
        </p:txBody>
      </p:sp>
      <p:grpSp>
        <p:nvGrpSpPr>
          <p:cNvPr id="6" name="Group 5">
            <a:extLst>
              <a:ext uri="{FF2B5EF4-FFF2-40B4-BE49-F238E27FC236}">
                <a16:creationId xmlns:a16="http://schemas.microsoft.com/office/drawing/2014/main" id="{8A00CF8C-D35E-4BED-BD0D-40641FCE3C59}"/>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D28EFF03-2621-4193-BDCC-2D804F1B684B}"/>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9490EC33-9ADD-4E57-8FA4-8505C2413A2C}"/>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AAB0A7EF-190F-4233-A3D3-DD67B02DBB5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F936D7EA-6ABA-4DE3-8FAC-5C1B0802EA1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FF5A2D-A10F-4E2F-B50F-FC4503FC43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43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 Title/Sub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43C00C-0534-401D-AE8E-839A3076E11B}"/>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838200" y="365126"/>
            <a:ext cx="10515600" cy="420624"/>
          </a:xfrm>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5" name="Text Placeholder 4">
            <a:extLst>
              <a:ext uri="{FF2B5EF4-FFF2-40B4-BE49-F238E27FC236}">
                <a16:creationId xmlns:a16="http://schemas.microsoft.com/office/drawing/2014/main" id="{F10EB12A-824C-497B-AB8E-5990DD00062E}"/>
              </a:ext>
            </a:extLst>
          </p:cNvPr>
          <p:cNvSpPr>
            <a:spLocks noGrp="1"/>
          </p:cNvSpPr>
          <p:nvPr>
            <p:ph type="body" sz="quarter" idx="14" hasCustomPrompt="1"/>
          </p:nvPr>
        </p:nvSpPr>
        <p:spPr>
          <a:xfrm>
            <a:off x="838200" y="876100"/>
            <a:ext cx="10515600" cy="438912"/>
          </a:xfrm>
        </p:spPr>
        <p:txBody>
          <a:bodyPr>
            <a:noAutofit/>
          </a:bodyPr>
          <a:lstStyle>
            <a:lvl1pPr>
              <a:defRPr lang="en-US" sz="2400" b="1" kern="1200" dirty="0">
                <a:solidFill>
                  <a:schemeClr val="accent1"/>
                </a:solidFill>
                <a:latin typeface="+mn-lt"/>
                <a:ea typeface="+mn-ea"/>
                <a:cs typeface="+mn-cs"/>
              </a:defRPr>
            </a:lvl1pPr>
          </a:lstStyle>
          <a:p>
            <a:pPr lvl="0"/>
            <a:r>
              <a:rPr lang="en-US" dirty="0"/>
              <a:t>Slide Subtitle</a:t>
            </a:r>
          </a:p>
        </p:txBody>
      </p:sp>
      <p:grpSp>
        <p:nvGrpSpPr>
          <p:cNvPr id="6" name="Group 5">
            <a:extLst>
              <a:ext uri="{FF2B5EF4-FFF2-40B4-BE49-F238E27FC236}">
                <a16:creationId xmlns:a16="http://schemas.microsoft.com/office/drawing/2014/main" id="{8A00CF8C-D35E-4BED-BD0D-40641FCE3C59}"/>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D28EFF03-2621-4193-BDCC-2D804F1B684B}"/>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9490EC33-9ADD-4E57-8FA4-8505C2413A2C}"/>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AAB0A7EF-190F-4233-A3D3-DD67B02DBB5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F936D7EA-6ABA-4DE3-8FAC-5C1B0802EA1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FF5A2D-A10F-4E2F-B50F-FC4503FC43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617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9679C-BB49-44EC-93E8-8F8E3D61C980}"/>
              </a:ext>
            </a:extLst>
          </p:cNvPr>
          <p:cNvSpPr>
            <a:spLocks noGrp="1"/>
          </p:cNvSpPr>
          <p:nvPr>
            <p:ph type="title"/>
          </p:nvPr>
        </p:nvSpPr>
        <p:spPr>
          <a:xfrm>
            <a:off x="838200" y="365126"/>
            <a:ext cx="10515600" cy="420624"/>
          </a:xfrm>
          <a:prstGeom prst="rect">
            <a:avLst/>
          </a:prstGeom>
        </p:spPr>
        <p:txBody>
          <a:bodyPr vert="horz" lIns="0" tIns="45720" rIns="91440" bIns="45720" rtlCol="0" anchor="ctr">
            <a:noAutofit/>
          </a:bodyPr>
          <a:lstStyle/>
          <a:p>
            <a:r>
              <a:rPr lang="en-US" dirty="0"/>
              <a:t>Slide Title </a:t>
            </a:r>
          </a:p>
        </p:txBody>
      </p:sp>
      <p:sp>
        <p:nvSpPr>
          <p:cNvPr id="3" name="Text Placeholder 2">
            <a:extLst>
              <a:ext uri="{FF2B5EF4-FFF2-40B4-BE49-F238E27FC236}">
                <a16:creationId xmlns:a16="http://schemas.microsoft.com/office/drawing/2014/main" id="{C491AEFB-AD39-488B-8722-06385FFFFB5E}"/>
              </a:ext>
            </a:extLst>
          </p:cNvPr>
          <p:cNvSpPr>
            <a:spLocks noGrp="1"/>
          </p:cNvSpPr>
          <p:nvPr>
            <p:ph type="body" idx="1"/>
          </p:nvPr>
        </p:nvSpPr>
        <p:spPr>
          <a:xfrm>
            <a:off x="838200" y="1095555"/>
            <a:ext cx="10515600" cy="5081408"/>
          </a:xfrm>
          <a:prstGeom prst="rect">
            <a:avLst/>
          </a:prstGeom>
        </p:spPr>
        <p:txBody>
          <a:bodyPr vert="horz" lIns="0" tIns="45720" rIns="91440" bIns="45720" rtlCol="0">
            <a:noAutofit/>
          </a:body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33584022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92" r:id="rId3"/>
    <p:sldLayoutId id="2147483664" r:id="rId4"/>
    <p:sldLayoutId id="2147483661" r:id="rId5"/>
    <p:sldLayoutId id="2147483663" r:id="rId6"/>
    <p:sldLayoutId id="2147483654" r:id="rId7"/>
    <p:sldLayoutId id="2147483691" r:id="rId8"/>
    <p:sldLayoutId id="2147483681" r:id="rId9"/>
    <p:sldLayoutId id="2147483666" r:id="rId10"/>
    <p:sldLayoutId id="2147483690" r:id="rId11"/>
    <p:sldLayoutId id="2147483650" r:id="rId12"/>
    <p:sldLayoutId id="2147483665" r:id="rId13"/>
    <p:sldLayoutId id="2147483660" r:id="rId14"/>
    <p:sldLayoutId id="2147483677" r:id="rId15"/>
    <p:sldLayoutId id="2147483684" r:id="rId16"/>
    <p:sldLayoutId id="2147483685" r:id="rId17"/>
    <p:sldLayoutId id="2147483688" r:id="rId18"/>
    <p:sldLayoutId id="2147483689" r:id="rId19"/>
    <p:sldLayoutId id="2147483655" r:id="rId20"/>
  </p:sldLayoutIdLst>
  <p:hf hdr="0" ftr="0" dt="0"/>
  <p:txStyles>
    <p:titleStyle>
      <a:lvl1pPr algn="l" defTabSz="914400" rtl="0" eaLnBrk="1" latinLnBrk="0" hangingPunct="1">
        <a:lnSpc>
          <a:spcPct val="90000"/>
        </a:lnSpc>
        <a:spcBef>
          <a:spcPct val="0"/>
        </a:spcBef>
        <a:buNone/>
        <a:defRPr lang="en-US" sz="2800" b="1" kern="1200" dirty="0">
          <a:solidFill>
            <a:schemeClr val="tx1"/>
          </a:solidFill>
          <a:latin typeface="+mn-lt"/>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accent1"/>
        </a:buClr>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hyperlink" Target="https://singularityhub.com/2017/01/10/how-babies-in-the-uk-can-now-legally-have-dna-from-three-peopl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xhere.com/en/photo/1523569" TargetMode="External"/><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https://www.uscreditcardguide.com/list-of-recently-discontinued-good-credit-card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hqmeded-ecg.blogspot.com/2018/08/total-eclipse-of-heart.html" TargetMode="External"/><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hyperlink" Target="https://pixabay.com/en/alphabet-x-abc-letter-150787/"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ms.gov/files/document/mln1783722-proper-use-modifiers-59-xepsu.pdf"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cms.gov/outreach-and-education/outreach/ffsprovpartprog/provider-partnership-email-archive/2023-01-05-mlnc#_Toc123655304"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https://www.cms.gov/audiology-services"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s://www.cms.gov/medicare/medicare-general-information/telehealth/telehealth-codes"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hyperlink" Target="https://www.asha.org/news/2022/2023-medicare-part-b-final-rule-released/" TargetMode="Externa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vinayravindran.com/2012/07/05/general-hr-quiz-part-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616B-A113-43AD-800C-784C9892A243}"/>
              </a:ext>
            </a:extLst>
          </p:cNvPr>
          <p:cNvSpPr>
            <a:spLocks noGrp="1"/>
          </p:cNvSpPr>
          <p:nvPr>
            <p:ph type="ctrTitle"/>
          </p:nvPr>
        </p:nvSpPr>
        <p:spPr>
          <a:xfrm>
            <a:off x="581330" y="4597838"/>
            <a:ext cx="5700813" cy="1051560"/>
          </a:xfrm>
        </p:spPr>
        <p:txBody>
          <a:bodyPr/>
          <a:lstStyle/>
          <a:p>
            <a:r>
              <a:rPr lang="en-US" dirty="0"/>
              <a:t>A Physician-Focused Guide to Applying Modifiers Correctly</a:t>
            </a:r>
          </a:p>
        </p:txBody>
      </p:sp>
      <p:sp>
        <p:nvSpPr>
          <p:cNvPr id="3" name="Text Placeholder 2">
            <a:extLst>
              <a:ext uri="{FF2B5EF4-FFF2-40B4-BE49-F238E27FC236}">
                <a16:creationId xmlns:a16="http://schemas.microsoft.com/office/drawing/2014/main" id="{9460D476-BFA0-494F-919D-F9BCDD43FBC6}"/>
              </a:ext>
            </a:extLst>
          </p:cNvPr>
          <p:cNvSpPr>
            <a:spLocks noGrp="1"/>
          </p:cNvSpPr>
          <p:nvPr>
            <p:ph type="body" sz="quarter" idx="11"/>
          </p:nvPr>
        </p:nvSpPr>
        <p:spPr>
          <a:xfrm>
            <a:off x="582327" y="6294493"/>
            <a:ext cx="5699816" cy="269875"/>
          </a:xfrm>
        </p:spPr>
        <p:txBody>
          <a:bodyPr/>
          <a:lstStyle/>
          <a:p>
            <a:r>
              <a:rPr lang="en-US" dirty="0"/>
              <a:t>Mikki Fazzio, RHIT, CCS, Principal Content Integrity Consultant</a:t>
            </a:r>
          </a:p>
        </p:txBody>
      </p:sp>
    </p:spTree>
    <p:extLst>
      <p:ext uri="{BB962C8B-B14F-4D97-AF65-F5344CB8AC3E}">
        <p14:creationId xmlns:p14="http://schemas.microsoft.com/office/powerpoint/2010/main" val="660397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1097C5-7B42-3F2F-FE3A-BF29C58DEDD8}"/>
              </a:ext>
            </a:extLst>
          </p:cNvPr>
          <p:cNvSpPr>
            <a:spLocks noGrp="1"/>
          </p:cNvSpPr>
          <p:nvPr>
            <p:ph sz="half" idx="1"/>
          </p:nvPr>
        </p:nvSpPr>
        <p:spPr>
          <a:xfrm>
            <a:off x="823006" y="1280094"/>
            <a:ext cx="9683618" cy="5119761"/>
          </a:xfrm>
        </p:spPr>
        <p:txBody>
          <a:bodyPr/>
          <a:lstStyle/>
          <a:p>
            <a:r>
              <a:rPr lang="en-US" i="1" dirty="0"/>
              <a:t>Significant, Separately Identifiable Evaluation and Management Service by the Same Physician or Other Qualified Health Care Professional on the Same Day of the Procedure or Other Service</a:t>
            </a:r>
          </a:p>
          <a:p>
            <a:pPr marL="342900" indent="-342900">
              <a:buFont typeface="Arial" panose="020B0604020202020204" pitchFamily="34" charset="0"/>
              <a:buChar char="•"/>
            </a:pPr>
            <a:r>
              <a:rPr lang="en-US" sz="1800" dirty="0"/>
              <a:t>Only used when a significant, separately identifiable E/M service is rendered on the same date of service as another procedure with a global-fee period.</a:t>
            </a:r>
          </a:p>
          <a:p>
            <a:pPr marL="342900" indent="-342900">
              <a:buFont typeface="Arial" panose="020B0604020202020204" pitchFamily="34" charset="0"/>
              <a:buChar char="•"/>
            </a:pPr>
            <a:r>
              <a:rPr lang="en-US" sz="1800" dirty="0"/>
              <a:t>E/M service provided must be above and beyond the usual preoperative and postoperative work of the procedure</a:t>
            </a:r>
          </a:p>
          <a:p>
            <a:pPr marL="342900" indent="-342900">
              <a:buFont typeface="Arial" panose="020B0604020202020204" pitchFamily="34" charset="0"/>
              <a:buChar char="•"/>
            </a:pPr>
            <a:r>
              <a:rPr lang="en-US" sz="1800" dirty="0"/>
              <a:t>The need for a separate E/M service may be prompted by a symptom, complaint, problem or circumstance that </a:t>
            </a:r>
            <a:r>
              <a:rPr lang="en-US" sz="1800" b="1" dirty="0"/>
              <a:t>may or may not be related </a:t>
            </a:r>
            <a:r>
              <a:rPr lang="en-US" sz="1800" dirty="0"/>
              <a:t>to the procedure</a:t>
            </a:r>
          </a:p>
          <a:p>
            <a:pPr marL="342900" indent="-342900">
              <a:buFont typeface="Arial" panose="020B0604020202020204" pitchFamily="34" charset="0"/>
              <a:buChar char="•"/>
            </a:pPr>
            <a:r>
              <a:rPr lang="en-US" sz="1800" dirty="0"/>
              <a:t>The record must document the presence of a distinct problem that goes “above and beyond” usual work required for the procedure</a:t>
            </a:r>
          </a:p>
          <a:p>
            <a:pPr marL="342900" indent="-342900">
              <a:buFont typeface="Arial" panose="020B0604020202020204" pitchFamily="34" charset="0"/>
              <a:buChar char="•"/>
            </a:pPr>
            <a:r>
              <a:rPr lang="en-US" sz="1800" dirty="0"/>
              <a:t>Not restricted to any level of E/M service</a:t>
            </a:r>
          </a:p>
          <a:p>
            <a:endParaRPr lang="en-US"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FAD50C5C-D4F7-C784-5FF3-E72C5C7E1D6E}"/>
              </a:ext>
            </a:extLst>
          </p:cNvPr>
          <p:cNvSpPr>
            <a:spLocks noGrp="1"/>
          </p:cNvSpPr>
          <p:nvPr>
            <p:ph type="body" sz="quarter" idx="14"/>
          </p:nvPr>
        </p:nvSpPr>
        <p:spPr/>
        <p:txBody>
          <a:bodyPr/>
          <a:lstStyle/>
          <a:p>
            <a:r>
              <a:rPr lang="en-US" dirty="0"/>
              <a:t>Modifier 25</a:t>
            </a:r>
          </a:p>
        </p:txBody>
      </p:sp>
      <p:sp>
        <p:nvSpPr>
          <p:cNvPr id="4" name="Title 3">
            <a:extLst>
              <a:ext uri="{FF2B5EF4-FFF2-40B4-BE49-F238E27FC236}">
                <a16:creationId xmlns:a16="http://schemas.microsoft.com/office/drawing/2014/main" id="{9489741D-6927-ED80-873B-C76497C652CD}"/>
              </a:ext>
            </a:extLst>
          </p:cNvPr>
          <p:cNvSpPr>
            <a:spLocks noGrp="1"/>
          </p:cNvSpPr>
          <p:nvPr>
            <p:ph type="title"/>
          </p:nvPr>
        </p:nvSpPr>
        <p:spPr/>
        <p:txBody>
          <a:bodyPr/>
          <a:lstStyle/>
          <a:p>
            <a:r>
              <a:rPr lang="en-US" sz="2800" dirty="0"/>
              <a:t>Evaluation and Management (E/M) Modifiers</a:t>
            </a:r>
            <a:endParaRPr lang="en-US" dirty="0"/>
          </a:p>
        </p:txBody>
      </p:sp>
    </p:spTree>
    <p:extLst>
      <p:ext uri="{BB962C8B-B14F-4D97-AF65-F5344CB8AC3E}">
        <p14:creationId xmlns:p14="http://schemas.microsoft.com/office/powerpoint/2010/main" val="4060292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567430-DDF1-8A13-3456-1939D45159B5}"/>
              </a:ext>
            </a:extLst>
          </p:cNvPr>
          <p:cNvSpPr>
            <a:spLocks noGrp="1"/>
          </p:cNvSpPr>
          <p:nvPr>
            <p:ph sz="half" idx="1"/>
          </p:nvPr>
        </p:nvSpPr>
        <p:spPr>
          <a:xfrm>
            <a:off x="838200" y="1310760"/>
            <a:ext cx="9683618" cy="4614859"/>
          </a:xfrm>
        </p:spPr>
        <p:txBody>
          <a:bodyPr/>
          <a:lstStyle/>
          <a:p>
            <a:r>
              <a:rPr lang="en-US" dirty="0"/>
              <a:t>Modifier 25 is NOT Used For:</a:t>
            </a:r>
          </a:p>
          <a:p>
            <a:pPr marL="342900" indent="-342900">
              <a:buFont typeface="Arial" panose="020B0604020202020204" pitchFamily="34" charset="0"/>
              <a:buChar char="•"/>
            </a:pPr>
            <a:r>
              <a:rPr lang="en-US" dirty="0"/>
              <a:t>An E/M service that resulted in a decision to perform major surgery (See modifier 57). </a:t>
            </a:r>
          </a:p>
          <a:p>
            <a:pPr marL="342900" indent="-342900">
              <a:buFont typeface="Arial" panose="020B0604020202020204" pitchFamily="34" charset="0"/>
              <a:buChar char="•"/>
            </a:pPr>
            <a:r>
              <a:rPr lang="en-US" dirty="0"/>
              <a:t>Significant, separately identifiable non-E/M services (See modifier 59).</a:t>
            </a:r>
          </a:p>
          <a:p>
            <a:pPr marL="342900" indent="-342900">
              <a:buFont typeface="Arial" panose="020B0604020202020204" pitchFamily="34" charset="0"/>
              <a:buChar char="•"/>
            </a:pPr>
            <a:r>
              <a:rPr lang="en-US" dirty="0"/>
              <a:t>Services that do not meet appropriate guidelines for reporting an E/M service. (Ex. To report code 99203 three of the key components (history, examination, and MDM) of the CPT description must be met and supported in the documentation. </a:t>
            </a:r>
          </a:p>
          <a:p>
            <a:pPr marL="342900" indent="-342900">
              <a:buFont typeface="Arial" panose="020B0604020202020204" pitchFamily="34" charset="0"/>
              <a:buChar char="•"/>
            </a:pPr>
            <a:r>
              <a:rPr lang="en-US" dirty="0"/>
              <a:t> Some services being submitted to commercial payers. Some payer policies differ from Medicare and may not allow separate payment for additional services reported with modifier 25.</a:t>
            </a:r>
          </a:p>
        </p:txBody>
      </p:sp>
      <p:sp>
        <p:nvSpPr>
          <p:cNvPr id="3" name="Text Placeholder 2">
            <a:extLst>
              <a:ext uri="{FF2B5EF4-FFF2-40B4-BE49-F238E27FC236}">
                <a16:creationId xmlns:a16="http://schemas.microsoft.com/office/drawing/2014/main" id="{9E1009D4-C29D-4A1D-7C3C-CE782D299E2A}"/>
              </a:ext>
            </a:extLst>
          </p:cNvPr>
          <p:cNvSpPr>
            <a:spLocks noGrp="1"/>
          </p:cNvSpPr>
          <p:nvPr>
            <p:ph type="body" sz="quarter" idx="14"/>
          </p:nvPr>
        </p:nvSpPr>
        <p:spPr/>
        <p:txBody>
          <a:bodyPr/>
          <a:lstStyle/>
          <a:p>
            <a:r>
              <a:rPr lang="en-US" dirty="0"/>
              <a:t>Modifier 25</a:t>
            </a:r>
          </a:p>
          <a:p>
            <a:endParaRPr lang="en-US" dirty="0"/>
          </a:p>
        </p:txBody>
      </p:sp>
      <p:sp>
        <p:nvSpPr>
          <p:cNvPr id="4" name="Title 3">
            <a:extLst>
              <a:ext uri="{FF2B5EF4-FFF2-40B4-BE49-F238E27FC236}">
                <a16:creationId xmlns:a16="http://schemas.microsoft.com/office/drawing/2014/main" id="{D5C6DFF9-1927-2CF3-BA39-E1C7DE70B2EB}"/>
              </a:ext>
            </a:extLst>
          </p:cNvPr>
          <p:cNvSpPr>
            <a:spLocks noGrp="1"/>
          </p:cNvSpPr>
          <p:nvPr>
            <p:ph type="title"/>
          </p:nvPr>
        </p:nvSpPr>
        <p:spPr/>
        <p:txBody>
          <a:bodyPr/>
          <a:lstStyle/>
          <a:p>
            <a:r>
              <a:rPr lang="en-US" sz="2800" dirty="0"/>
              <a:t>Evaluation and Management (E/M) Modifiers</a:t>
            </a:r>
            <a:endParaRPr lang="en-US" dirty="0"/>
          </a:p>
        </p:txBody>
      </p:sp>
    </p:spTree>
    <p:extLst>
      <p:ext uri="{BB962C8B-B14F-4D97-AF65-F5344CB8AC3E}">
        <p14:creationId xmlns:p14="http://schemas.microsoft.com/office/powerpoint/2010/main" val="4268932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5CBF75-9E0E-005E-3AEE-36812D1B858F}"/>
              </a:ext>
            </a:extLst>
          </p:cNvPr>
          <p:cNvSpPr>
            <a:spLocks noGrp="1"/>
          </p:cNvSpPr>
          <p:nvPr>
            <p:ph sz="half" idx="1"/>
          </p:nvPr>
        </p:nvSpPr>
        <p:spPr/>
        <p:txBody>
          <a:bodyPr/>
          <a:lstStyle/>
          <a:p>
            <a:r>
              <a:rPr lang="en-US" dirty="0"/>
              <a:t>Significant, separately identifiable E/M service exceptions for professional claims: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When billing for dialysis services, documentation must indicate that the service was unrelated and could not be performed during dialysis</a:t>
            </a:r>
          </a:p>
          <a:p>
            <a:pPr marL="342900" indent="-342900">
              <a:buFont typeface="Arial" panose="020B0604020202020204" pitchFamily="34" charset="0"/>
              <a:buChar char="•"/>
            </a:pPr>
            <a:r>
              <a:rPr lang="en-US" dirty="0"/>
              <a:t>When billing for preoperative critical care services, diagnosis must be unrelated to the procedure</a:t>
            </a:r>
          </a:p>
          <a:p>
            <a:pPr marL="342900" indent="-342900">
              <a:buFont typeface="Arial" panose="020B0604020202020204" pitchFamily="34" charset="0"/>
              <a:buChar char="•"/>
            </a:pPr>
            <a:r>
              <a:rPr lang="en-US" dirty="0"/>
              <a:t>MACs may require a 100% review of a physician’s claims if determination is made of a higher-than-normal use of modifier 25</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endParaRPr lang="en-US" dirty="0"/>
          </a:p>
        </p:txBody>
      </p:sp>
      <p:sp>
        <p:nvSpPr>
          <p:cNvPr id="3" name="Text Placeholder 2">
            <a:extLst>
              <a:ext uri="{FF2B5EF4-FFF2-40B4-BE49-F238E27FC236}">
                <a16:creationId xmlns:a16="http://schemas.microsoft.com/office/drawing/2014/main" id="{2C84E610-ED62-7805-6F6E-57E44181481E}"/>
              </a:ext>
            </a:extLst>
          </p:cNvPr>
          <p:cNvSpPr>
            <a:spLocks noGrp="1"/>
          </p:cNvSpPr>
          <p:nvPr>
            <p:ph type="body" sz="quarter" idx="14"/>
          </p:nvPr>
        </p:nvSpPr>
        <p:spPr/>
        <p:txBody>
          <a:bodyPr/>
          <a:lstStyle/>
          <a:p>
            <a:r>
              <a:rPr lang="en-US" dirty="0"/>
              <a:t>Modifier 25</a:t>
            </a:r>
          </a:p>
          <a:p>
            <a:endParaRPr lang="en-US" dirty="0"/>
          </a:p>
        </p:txBody>
      </p:sp>
      <p:sp>
        <p:nvSpPr>
          <p:cNvPr id="4" name="Title 3">
            <a:extLst>
              <a:ext uri="{FF2B5EF4-FFF2-40B4-BE49-F238E27FC236}">
                <a16:creationId xmlns:a16="http://schemas.microsoft.com/office/drawing/2014/main" id="{582C27AD-FFDB-8932-7B0C-F74F79CA4092}"/>
              </a:ext>
            </a:extLst>
          </p:cNvPr>
          <p:cNvSpPr>
            <a:spLocks noGrp="1"/>
          </p:cNvSpPr>
          <p:nvPr>
            <p:ph type="title"/>
          </p:nvPr>
        </p:nvSpPr>
        <p:spPr/>
        <p:txBody>
          <a:bodyPr/>
          <a:lstStyle/>
          <a:p>
            <a:r>
              <a:rPr lang="en-US" dirty="0"/>
              <a:t>Evaluation and Management (E/M) Modifiers</a:t>
            </a:r>
          </a:p>
        </p:txBody>
      </p:sp>
    </p:spTree>
    <p:extLst>
      <p:ext uri="{BB962C8B-B14F-4D97-AF65-F5344CB8AC3E}">
        <p14:creationId xmlns:p14="http://schemas.microsoft.com/office/powerpoint/2010/main" val="370786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8FC331-56E1-2379-54F9-DF4B542EF1C6}"/>
              </a:ext>
            </a:extLst>
          </p:cNvPr>
          <p:cNvSpPr>
            <a:spLocks noGrp="1"/>
          </p:cNvSpPr>
          <p:nvPr>
            <p:ph sz="half" idx="1"/>
          </p:nvPr>
        </p:nvSpPr>
        <p:spPr/>
        <p:txBody>
          <a:bodyPr/>
          <a:lstStyle/>
          <a:p>
            <a:r>
              <a:rPr lang="en-US" sz="2000" dirty="0"/>
              <a:t>Example: Preventative Medicine Service</a:t>
            </a:r>
          </a:p>
          <a:p>
            <a:r>
              <a:rPr lang="en-US" sz="2000" dirty="0"/>
              <a:t>An established patient sees her gynecologist for an annual well-woman examination. The physician performs and documents a comprehensive review of systems, history, and examination. Counseling is provided and appropriate laboratory tests are ordered. During the encounter, the patient asks for renewal of the prescription for her anti-allergy medication. The physician did not obtain a history of the patient’s allergy problem, but gave her a script for her medication.</a:t>
            </a:r>
          </a:p>
          <a:p>
            <a:endParaRPr lang="en-US" sz="2000" dirty="0"/>
          </a:p>
          <a:p>
            <a:r>
              <a:rPr lang="en-US" sz="2000" dirty="0"/>
              <a:t>Physician reports code 99395, </a:t>
            </a:r>
            <a:r>
              <a:rPr lang="en-US" sz="2000" i="1" dirty="0"/>
              <a:t>Periodic comprehensive preventative medicine</a:t>
            </a:r>
          </a:p>
          <a:p>
            <a:endParaRPr lang="en-US" sz="2000" dirty="0"/>
          </a:p>
          <a:p>
            <a:r>
              <a:rPr lang="en-US" sz="2000" dirty="0"/>
              <a:t>Should modifier 25 be used?</a:t>
            </a:r>
          </a:p>
          <a:p>
            <a:r>
              <a:rPr lang="en-US" sz="2000" dirty="0"/>
              <a:t>No. Because the request for allergy medication is considered incidental to the visit and the key components of a problem-oriented E/M service related to the medication was not performed, a problem-oriented E/M service code would not be warranted. </a:t>
            </a:r>
          </a:p>
        </p:txBody>
      </p:sp>
      <p:sp>
        <p:nvSpPr>
          <p:cNvPr id="3" name="Text Placeholder 2">
            <a:extLst>
              <a:ext uri="{FF2B5EF4-FFF2-40B4-BE49-F238E27FC236}">
                <a16:creationId xmlns:a16="http://schemas.microsoft.com/office/drawing/2014/main" id="{0C125A10-D7E5-7555-7714-549F50577C63}"/>
              </a:ext>
            </a:extLst>
          </p:cNvPr>
          <p:cNvSpPr>
            <a:spLocks noGrp="1"/>
          </p:cNvSpPr>
          <p:nvPr>
            <p:ph type="body" sz="quarter" idx="14"/>
          </p:nvPr>
        </p:nvSpPr>
        <p:spPr/>
        <p:txBody>
          <a:bodyPr/>
          <a:lstStyle/>
          <a:p>
            <a:r>
              <a:rPr lang="en-US" dirty="0"/>
              <a:t>Modifier 25</a:t>
            </a:r>
          </a:p>
          <a:p>
            <a:endParaRPr lang="en-US" dirty="0"/>
          </a:p>
        </p:txBody>
      </p:sp>
      <p:sp>
        <p:nvSpPr>
          <p:cNvPr id="4" name="Title 3">
            <a:extLst>
              <a:ext uri="{FF2B5EF4-FFF2-40B4-BE49-F238E27FC236}">
                <a16:creationId xmlns:a16="http://schemas.microsoft.com/office/drawing/2014/main" id="{728FE1F9-4349-6FB8-8A73-EBA428C6BFB5}"/>
              </a:ext>
            </a:extLst>
          </p:cNvPr>
          <p:cNvSpPr>
            <a:spLocks noGrp="1"/>
          </p:cNvSpPr>
          <p:nvPr>
            <p:ph type="title"/>
          </p:nvPr>
        </p:nvSpPr>
        <p:spPr/>
        <p:txBody>
          <a:bodyPr/>
          <a:lstStyle/>
          <a:p>
            <a:r>
              <a:rPr lang="en-US" dirty="0"/>
              <a:t>Evaluation and Management (E/M) Modifiers</a:t>
            </a:r>
          </a:p>
        </p:txBody>
      </p:sp>
      <p:pic>
        <p:nvPicPr>
          <p:cNvPr id="5" name="Picture 4">
            <a:extLst>
              <a:ext uri="{FF2B5EF4-FFF2-40B4-BE49-F238E27FC236}">
                <a16:creationId xmlns:a16="http://schemas.microsoft.com/office/drawing/2014/main" id="{50DA29E8-379E-AA88-B858-D31BB39D1525}"/>
              </a:ext>
            </a:extLst>
          </p:cNvPr>
          <p:cNvPicPr>
            <a:picLocks noChangeAspect="1"/>
          </p:cNvPicPr>
          <p:nvPr/>
        </p:nvPicPr>
        <p:blipFill>
          <a:blip r:embed="rId3"/>
          <a:stretch>
            <a:fillRect/>
          </a:stretch>
        </p:blipFill>
        <p:spPr>
          <a:xfrm>
            <a:off x="8129649" y="219317"/>
            <a:ext cx="1956986" cy="1682642"/>
          </a:xfrm>
          <a:prstGeom prst="rect">
            <a:avLst/>
          </a:prstGeom>
        </p:spPr>
      </p:pic>
    </p:spTree>
    <p:extLst>
      <p:ext uri="{BB962C8B-B14F-4D97-AF65-F5344CB8AC3E}">
        <p14:creationId xmlns:p14="http://schemas.microsoft.com/office/powerpoint/2010/main" val="2042876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41BB5E-BA64-04FC-39C9-7796AA841C1D}"/>
              </a:ext>
            </a:extLst>
          </p:cNvPr>
          <p:cNvSpPr>
            <a:spLocks noGrp="1"/>
          </p:cNvSpPr>
          <p:nvPr>
            <p:ph sz="half" idx="1"/>
          </p:nvPr>
        </p:nvSpPr>
        <p:spPr/>
        <p:txBody>
          <a:bodyPr/>
          <a:lstStyle/>
          <a:p>
            <a:r>
              <a:rPr lang="en-US" sz="2000" dirty="0"/>
              <a:t>A patient visits his family physician for an annual check up. The physician performs and documents a comprehensive ROS, history, and multi-system exam. Counseling is provided and laboratory tests are ordered. During the encounter, the patient complains of bilateral knee pain and swelling after falling the previous day. The physician examines both knees and finds that they are swollen. He obtains a history of the problem, gives a prescription for a nonsteroidal anti-inflammatory drug, and asked patient to return in two weeks for follow up visit. He spent 15 minutes on this problem. </a:t>
            </a:r>
          </a:p>
          <a:p>
            <a:r>
              <a:rPr lang="en-US" sz="2000" dirty="0"/>
              <a:t>Physician reports:</a:t>
            </a:r>
          </a:p>
          <a:p>
            <a:r>
              <a:rPr lang="en-US" sz="2000" dirty="0"/>
              <a:t> 99396, </a:t>
            </a:r>
            <a:r>
              <a:rPr lang="en-US" sz="2000" i="1" dirty="0"/>
              <a:t>Periodic comprehensive preventative medicine </a:t>
            </a:r>
          </a:p>
          <a:p>
            <a:r>
              <a:rPr lang="en-US" sz="2000" i="1" dirty="0"/>
              <a:t>			</a:t>
            </a:r>
            <a:r>
              <a:rPr lang="en-US" sz="2000" dirty="0"/>
              <a:t>and </a:t>
            </a:r>
          </a:p>
          <a:p>
            <a:r>
              <a:rPr lang="en-US" sz="2000" dirty="0"/>
              <a:t> 99212-25, </a:t>
            </a:r>
            <a:r>
              <a:rPr lang="en-US" sz="2000" b="0" i="0" dirty="0">
                <a:solidFill>
                  <a:srgbClr val="000000"/>
                </a:solidFill>
                <a:effectLst/>
              </a:rPr>
              <a:t>Office or other outpatient visit for the evaluation and management of an established patient, which requires a medically appropriate history and/or examination and straightforward medical decision making. When using time for code selection, 10-19 minutes of total time is spent on the date of the encounter</a:t>
            </a:r>
            <a:endParaRPr lang="en-US" sz="2000" i="1" dirty="0"/>
          </a:p>
        </p:txBody>
      </p:sp>
      <p:sp>
        <p:nvSpPr>
          <p:cNvPr id="3" name="Text Placeholder 2">
            <a:extLst>
              <a:ext uri="{FF2B5EF4-FFF2-40B4-BE49-F238E27FC236}">
                <a16:creationId xmlns:a16="http://schemas.microsoft.com/office/drawing/2014/main" id="{C99B0212-CAB0-1904-8C74-747785E393A1}"/>
              </a:ext>
            </a:extLst>
          </p:cNvPr>
          <p:cNvSpPr>
            <a:spLocks noGrp="1"/>
          </p:cNvSpPr>
          <p:nvPr>
            <p:ph type="body" sz="quarter" idx="14"/>
          </p:nvPr>
        </p:nvSpPr>
        <p:spPr/>
        <p:txBody>
          <a:bodyPr/>
          <a:lstStyle/>
          <a:p>
            <a:r>
              <a:rPr lang="en-US" dirty="0"/>
              <a:t>Modifier 25</a:t>
            </a:r>
          </a:p>
          <a:p>
            <a:endParaRPr lang="en-US" dirty="0"/>
          </a:p>
        </p:txBody>
      </p:sp>
      <p:sp>
        <p:nvSpPr>
          <p:cNvPr id="4" name="Title 3">
            <a:extLst>
              <a:ext uri="{FF2B5EF4-FFF2-40B4-BE49-F238E27FC236}">
                <a16:creationId xmlns:a16="http://schemas.microsoft.com/office/drawing/2014/main" id="{52F59790-9661-7353-125A-5D367E2BE2BF}"/>
              </a:ext>
            </a:extLst>
          </p:cNvPr>
          <p:cNvSpPr>
            <a:spLocks noGrp="1"/>
          </p:cNvSpPr>
          <p:nvPr>
            <p:ph type="title"/>
          </p:nvPr>
        </p:nvSpPr>
        <p:spPr/>
        <p:txBody>
          <a:bodyPr/>
          <a:lstStyle/>
          <a:p>
            <a:r>
              <a:rPr lang="en-US" dirty="0"/>
              <a:t>Evaluation and Management (E/M) Modifiers</a:t>
            </a:r>
          </a:p>
        </p:txBody>
      </p:sp>
      <p:pic>
        <p:nvPicPr>
          <p:cNvPr id="5" name="Picture 4">
            <a:extLst>
              <a:ext uri="{FF2B5EF4-FFF2-40B4-BE49-F238E27FC236}">
                <a16:creationId xmlns:a16="http://schemas.microsoft.com/office/drawing/2014/main" id="{651F52A4-05DC-2082-50BD-85172A06DA48}"/>
              </a:ext>
            </a:extLst>
          </p:cNvPr>
          <p:cNvPicPr>
            <a:picLocks noChangeAspect="1"/>
          </p:cNvPicPr>
          <p:nvPr/>
        </p:nvPicPr>
        <p:blipFill>
          <a:blip r:embed="rId3"/>
          <a:stretch>
            <a:fillRect/>
          </a:stretch>
        </p:blipFill>
        <p:spPr>
          <a:xfrm>
            <a:off x="9779154" y="0"/>
            <a:ext cx="1956986" cy="1682642"/>
          </a:xfrm>
          <a:prstGeom prst="rect">
            <a:avLst/>
          </a:prstGeom>
        </p:spPr>
      </p:pic>
    </p:spTree>
    <p:extLst>
      <p:ext uri="{BB962C8B-B14F-4D97-AF65-F5344CB8AC3E}">
        <p14:creationId xmlns:p14="http://schemas.microsoft.com/office/powerpoint/2010/main" val="152621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242F-EC83-3A49-CECB-A51940281841}"/>
              </a:ext>
            </a:extLst>
          </p:cNvPr>
          <p:cNvSpPr>
            <a:spLocks noGrp="1"/>
          </p:cNvSpPr>
          <p:nvPr>
            <p:ph type="title"/>
          </p:nvPr>
        </p:nvSpPr>
        <p:spPr>
          <a:xfrm>
            <a:off x="653784" y="2309440"/>
            <a:ext cx="6187557" cy="2399898"/>
          </a:xfrm>
        </p:spPr>
        <p:txBody>
          <a:bodyPr/>
          <a:lstStyle/>
          <a:p>
            <a:r>
              <a:rPr lang="en-US" sz="4800" dirty="0"/>
              <a:t>Anatomic Modifiers</a:t>
            </a:r>
            <a:br>
              <a:rPr lang="en-US" dirty="0"/>
            </a:br>
            <a:endParaRPr lang="en-US" dirty="0"/>
          </a:p>
        </p:txBody>
      </p:sp>
    </p:spTree>
    <p:extLst>
      <p:ext uri="{BB962C8B-B14F-4D97-AF65-F5344CB8AC3E}">
        <p14:creationId xmlns:p14="http://schemas.microsoft.com/office/powerpoint/2010/main" val="2739362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EE19F1-CAC7-DFF6-1F8C-2C5BD937EF1F}"/>
              </a:ext>
            </a:extLst>
          </p:cNvPr>
          <p:cNvSpPr>
            <a:spLocks noGrp="1"/>
          </p:cNvSpPr>
          <p:nvPr>
            <p:ph sz="half" idx="1"/>
          </p:nvPr>
        </p:nvSpPr>
        <p:spPr>
          <a:xfrm>
            <a:off x="838200" y="3165699"/>
            <a:ext cx="9683618" cy="3248153"/>
          </a:xfrm>
        </p:spPr>
        <p:txBody>
          <a:bodyPr/>
          <a:lstStyle/>
          <a:p>
            <a:endParaRPr lang="en-US" dirty="0"/>
          </a:p>
          <a:p>
            <a:r>
              <a:rPr lang="en-US" dirty="0"/>
              <a:t>FA – Left hand, thumb		F5 – Right hand, thumb</a:t>
            </a:r>
          </a:p>
          <a:p>
            <a:r>
              <a:rPr lang="en-US" dirty="0"/>
              <a:t>F1 – Left hand, second digit	F6 – Right hand, second digit</a:t>
            </a:r>
          </a:p>
          <a:p>
            <a:r>
              <a:rPr lang="en-US" dirty="0"/>
              <a:t>F2 – Left hand, third digit	F7 – Right hand, third digit</a:t>
            </a:r>
          </a:p>
          <a:p>
            <a:r>
              <a:rPr lang="en-US" dirty="0"/>
              <a:t>F3 – Left hand, fourth digit	F8 – Right hand, fourth digit</a:t>
            </a:r>
          </a:p>
          <a:p>
            <a:r>
              <a:rPr lang="en-US" dirty="0"/>
              <a:t>F4 – Left hand, fifth digit	F9 – Right hand, fifth digit</a:t>
            </a:r>
          </a:p>
          <a:p>
            <a:endParaRPr lang="en-US" dirty="0"/>
          </a:p>
        </p:txBody>
      </p:sp>
      <p:sp>
        <p:nvSpPr>
          <p:cNvPr id="3" name="Text Placeholder 2">
            <a:extLst>
              <a:ext uri="{FF2B5EF4-FFF2-40B4-BE49-F238E27FC236}">
                <a16:creationId xmlns:a16="http://schemas.microsoft.com/office/drawing/2014/main" id="{B376ADD5-6A64-2B33-2DEF-959025C80A99}"/>
              </a:ext>
            </a:extLst>
          </p:cNvPr>
          <p:cNvSpPr>
            <a:spLocks noGrp="1"/>
          </p:cNvSpPr>
          <p:nvPr>
            <p:ph type="body" sz="quarter" idx="14"/>
          </p:nvPr>
        </p:nvSpPr>
        <p:spPr/>
        <p:txBody>
          <a:bodyPr/>
          <a:lstStyle/>
          <a:p>
            <a:r>
              <a:rPr lang="en-US" dirty="0"/>
              <a:t>Finger Modifiers</a:t>
            </a:r>
          </a:p>
        </p:txBody>
      </p:sp>
      <p:sp>
        <p:nvSpPr>
          <p:cNvPr id="4" name="Title 3">
            <a:extLst>
              <a:ext uri="{FF2B5EF4-FFF2-40B4-BE49-F238E27FC236}">
                <a16:creationId xmlns:a16="http://schemas.microsoft.com/office/drawing/2014/main" id="{262C91D0-933A-E6BF-42AF-EC8144AC7CB4}"/>
              </a:ext>
            </a:extLst>
          </p:cNvPr>
          <p:cNvSpPr>
            <a:spLocks noGrp="1"/>
          </p:cNvSpPr>
          <p:nvPr>
            <p:ph type="title"/>
          </p:nvPr>
        </p:nvSpPr>
        <p:spPr/>
        <p:txBody>
          <a:bodyPr/>
          <a:lstStyle/>
          <a:p>
            <a:r>
              <a:rPr lang="en-US" sz="2800" dirty="0"/>
              <a:t>Anatomic Modifiers</a:t>
            </a:r>
            <a:endParaRPr lang="en-US" dirty="0"/>
          </a:p>
        </p:txBody>
      </p:sp>
      <p:pic>
        <p:nvPicPr>
          <p:cNvPr id="7" name="Picture 6">
            <a:extLst>
              <a:ext uri="{FF2B5EF4-FFF2-40B4-BE49-F238E27FC236}">
                <a16:creationId xmlns:a16="http://schemas.microsoft.com/office/drawing/2014/main" id="{31BD1F52-4646-DDCB-FBF6-F651DC472A2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69794" y="591060"/>
            <a:ext cx="4469406" cy="251508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87628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62BFB7-5C9A-A3D1-C82D-8CC7012307FE}"/>
              </a:ext>
            </a:extLst>
          </p:cNvPr>
          <p:cNvSpPr>
            <a:spLocks noGrp="1"/>
          </p:cNvSpPr>
          <p:nvPr>
            <p:ph sz="half" idx="1"/>
          </p:nvPr>
        </p:nvSpPr>
        <p:spPr>
          <a:xfrm>
            <a:off x="838200" y="1521069"/>
            <a:ext cx="10062882" cy="1907931"/>
          </a:xfrm>
        </p:spPr>
        <p:txBody>
          <a:bodyPr/>
          <a:lstStyle/>
          <a:p>
            <a:r>
              <a:rPr lang="en-US" dirty="0"/>
              <a:t>TA – Left foot, great toe		T5 – Right foot, great toe</a:t>
            </a:r>
          </a:p>
          <a:p>
            <a:r>
              <a:rPr lang="en-US" dirty="0"/>
              <a:t>T1 – Left foot, second digit	T6 – Right foot, second digit</a:t>
            </a:r>
          </a:p>
          <a:p>
            <a:r>
              <a:rPr lang="en-US" dirty="0"/>
              <a:t>T2 – Left foot, third digit	T7 – Right foot, third digit</a:t>
            </a:r>
          </a:p>
          <a:p>
            <a:r>
              <a:rPr lang="en-US" dirty="0"/>
              <a:t>T3 – Left foot, fourth digit	T8 – Right foot, fourth digit</a:t>
            </a:r>
          </a:p>
          <a:p>
            <a:r>
              <a:rPr lang="en-US" dirty="0"/>
              <a:t>T4 – Left foot, fifth digit		T9 – Right foot, fifth digit</a:t>
            </a:r>
          </a:p>
          <a:p>
            <a:endParaRPr lang="en-US" dirty="0"/>
          </a:p>
        </p:txBody>
      </p:sp>
      <p:sp>
        <p:nvSpPr>
          <p:cNvPr id="3" name="Text Placeholder 2">
            <a:extLst>
              <a:ext uri="{FF2B5EF4-FFF2-40B4-BE49-F238E27FC236}">
                <a16:creationId xmlns:a16="http://schemas.microsoft.com/office/drawing/2014/main" id="{394A65FB-4715-EE77-7894-0041DF6F064C}"/>
              </a:ext>
            </a:extLst>
          </p:cNvPr>
          <p:cNvSpPr>
            <a:spLocks noGrp="1"/>
          </p:cNvSpPr>
          <p:nvPr>
            <p:ph type="body" sz="quarter" idx="14"/>
          </p:nvPr>
        </p:nvSpPr>
        <p:spPr/>
        <p:txBody>
          <a:bodyPr/>
          <a:lstStyle/>
          <a:p>
            <a:r>
              <a:rPr lang="en-US" dirty="0"/>
              <a:t>Toe Modifiers</a:t>
            </a:r>
          </a:p>
        </p:txBody>
      </p:sp>
      <p:sp>
        <p:nvSpPr>
          <p:cNvPr id="4" name="Title 3">
            <a:extLst>
              <a:ext uri="{FF2B5EF4-FFF2-40B4-BE49-F238E27FC236}">
                <a16:creationId xmlns:a16="http://schemas.microsoft.com/office/drawing/2014/main" id="{2DD0F6D4-8702-C819-B53A-639F9E6C2A97}"/>
              </a:ext>
            </a:extLst>
          </p:cNvPr>
          <p:cNvSpPr>
            <a:spLocks noGrp="1"/>
          </p:cNvSpPr>
          <p:nvPr>
            <p:ph type="title"/>
          </p:nvPr>
        </p:nvSpPr>
        <p:spPr/>
        <p:txBody>
          <a:bodyPr/>
          <a:lstStyle/>
          <a:p>
            <a:r>
              <a:rPr lang="en-US" dirty="0"/>
              <a:t>Anatomic Modifiers</a:t>
            </a:r>
          </a:p>
        </p:txBody>
      </p:sp>
      <p:pic>
        <p:nvPicPr>
          <p:cNvPr id="9" name="Picture 8" descr="A picture containing blur">
            <a:extLst>
              <a:ext uri="{FF2B5EF4-FFF2-40B4-BE49-F238E27FC236}">
                <a16:creationId xmlns:a16="http://schemas.microsoft.com/office/drawing/2014/main" id="{AC24F482-85FC-2A93-FCE1-267E161CCC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39475" y="3827929"/>
            <a:ext cx="3621654" cy="2414436"/>
          </a:xfrm>
          <a:prstGeom prst="rect">
            <a:avLst/>
          </a:prstGeom>
        </p:spPr>
      </p:pic>
    </p:spTree>
    <p:extLst>
      <p:ext uri="{BB962C8B-B14F-4D97-AF65-F5344CB8AC3E}">
        <p14:creationId xmlns:p14="http://schemas.microsoft.com/office/powerpoint/2010/main" val="2611885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A2955F-E1B8-AD75-C5A0-E7EFC7E66ECD}"/>
              </a:ext>
            </a:extLst>
          </p:cNvPr>
          <p:cNvSpPr>
            <a:spLocks noGrp="1"/>
          </p:cNvSpPr>
          <p:nvPr>
            <p:ph sz="half" idx="1"/>
          </p:nvPr>
        </p:nvSpPr>
        <p:spPr/>
        <p:txBody>
          <a:bodyPr/>
          <a:lstStyle/>
          <a:p>
            <a:r>
              <a:rPr lang="en-US" sz="2400" dirty="0"/>
              <a:t>E1 – Upper left, eyelid</a:t>
            </a:r>
          </a:p>
          <a:p>
            <a:r>
              <a:rPr lang="en-US" sz="2400" dirty="0"/>
              <a:t>E2 – Lower left, eyelid</a:t>
            </a:r>
          </a:p>
          <a:p>
            <a:r>
              <a:rPr lang="en-US" sz="2400" dirty="0"/>
              <a:t>E3 – Upper right, eyelid</a:t>
            </a:r>
          </a:p>
          <a:p>
            <a:r>
              <a:rPr lang="en-US" sz="2400" dirty="0"/>
              <a:t>E4 – Lower right, eyelid</a:t>
            </a:r>
          </a:p>
          <a:p>
            <a:endParaRPr lang="en-US" dirty="0"/>
          </a:p>
        </p:txBody>
      </p:sp>
      <p:sp>
        <p:nvSpPr>
          <p:cNvPr id="3" name="Text Placeholder 2">
            <a:extLst>
              <a:ext uri="{FF2B5EF4-FFF2-40B4-BE49-F238E27FC236}">
                <a16:creationId xmlns:a16="http://schemas.microsoft.com/office/drawing/2014/main" id="{06A0B6E6-6E58-5EE0-BB54-2A3800E1F0FE}"/>
              </a:ext>
            </a:extLst>
          </p:cNvPr>
          <p:cNvSpPr>
            <a:spLocks noGrp="1"/>
          </p:cNvSpPr>
          <p:nvPr>
            <p:ph type="body" sz="quarter" idx="14"/>
          </p:nvPr>
        </p:nvSpPr>
        <p:spPr/>
        <p:txBody>
          <a:bodyPr/>
          <a:lstStyle/>
          <a:p>
            <a:r>
              <a:rPr lang="en-US" dirty="0"/>
              <a:t>Eyelid Modifiers</a:t>
            </a:r>
          </a:p>
        </p:txBody>
      </p:sp>
      <p:sp>
        <p:nvSpPr>
          <p:cNvPr id="4" name="Title 3">
            <a:extLst>
              <a:ext uri="{FF2B5EF4-FFF2-40B4-BE49-F238E27FC236}">
                <a16:creationId xmlns:a16="http://schemas.microsoft.com/office/drawing/2014/main" id="{6DE84E5D-0806-5AF8-D556-9ABA7DD94E97}"/>
              </a:ext>
            </a:extLst>
          </p:cNvPr>
          <p:cNvSpPr>
            <a:spLocks noGrp="1"/>
          </p:cNvSpPr>
          <p:nvPr>
            <p:ph type="title"/>
          </p:nvPr>
        </p:nvSpPr>
        <p:spPr/>
        <p:txBody>
          <a:bodyPr/>
          <a:lstStyle/>
          <a:p>
            <a:r>
              <a:rPr lang="en-US" dirty="0"/>
              <a:t>Anatomic Modifiers</a:t>
            </a:r>
          </a:p>
        </p:txBody>
      </p:sp>
      <p:pic>
        <p:nvPicPr>
          <p:cNvPr id="5" name="Picture Placeholder 10">
            <a:extLst>
              <a:ext uri="{FF2B5EF4-FFF2-40B4-BE49-F238E27FC236}">
                <a16:creationId xmlns:a16="http://schemas.microsoft.com/office/drawing/2014/main" id="{8C87197D-A06C-B816-6688-56F354A25E2D}"/>
              </a:ext>
            </a:extLst>
          </p:cNvPr>
          <p:cNvPicPr>
            <a:picLocks noChangeAspect="1"/>
          </p:cNvPicPr>
          <p:nvPr/>
        </p:nvPicPr>
        <p:blipFill>
          <a:blip r:embed="rId2">
            <a:extLst>
              <a:ext uri="{28A0092B-C50C-407E-A947-70E740481C1C}">
                <a14:useLocalDpi xmlns:a14="http://schemas.microsoft.com/office/drawing/2010/main" val="0"/>
              </a:ext>
            </a:extLst>
          </a:blip>
          <a:srcRect t="26311" b="26311"/>
          <a:stretch>
            <a:fillRect/>
          </a:stretch>
        </p:blipFill>
        <p:spPr>
          <a:xfrm>
            <a:off x="5307603" y="1521069"/>
            <a:ext cx="3810211" cy="1804837"/>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3967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F5402A-A39D-CD19-9C8C-8A93B66DD016}"/>
              </a:ext>
            </a:extLst>
          </p:cNvPr>
          <p:cNvSpPr>
            <a:spLocks noGrp="1"/>
          </p:cNvSpPr>
          <p:nvPr>
            <p:ph sz="half" idx="1"/>
          </p:nvPr>
        </p:nvSpPr>
        <p:spPr/>
        <p:txBody>
          <a:bodyPr/>
          <a:lstStyle/>
          <a:p>
            <a:r>
              <a:rPr lang="en-US" dirty="0"/>
              <a:t>LC – Left circumflex coronary artery</a:t>
            </a:r>
          </a:p>
          <a:p>
            <a:r>
              <a:rPr lang="en-US" dirty="0"/>
              <a:t>LD – Left anterior descending coronary artery</a:t>
            </a:r>
          </a:p>
          <a:p>
            <a:r>
              <a:rPr lang="en-US" dirty="0"/>
              <a:t>LM – Left main coronary artery</a:t>
            </a:r>
          </a:p>
          <a:p>
            <a:r>
              <a:rPr lang="en-US" dirty="0"/>
              <a:t>RC – Right coronary artery</a:t>
            </a:r>
          </a:p>
          <a:p>
            <a:r>
              <a:rPr lang="en-US" dirty="0"/>
              <a:t>RI – Ramus intermedius coronary artery</a:t>
            </a:r>
          </a:p>
          <a:p>
            <a:endParaRPr lang="en-US" dirty="0"/>
          </a:p>
        </p:txBody>
      </p:sp>
      <p:sp>
        <p:nvSpPr>
          <p:cNvPr id="3" name="Text Placeholder 2">
            <a:extLst>
              <a:ext uri="{FF2B5EF4-FFF2-40B4-BE49-F238E27FC236}">
                <a16:creationId xmlns:a16="http://schemas.microsoft.com/office/drawing/2014/main" id="{9EB6AD14-05F9-E061-3A3C-B46F9E33C330}"/>
              </a:ext>
            </a:extLst>
          </p:cNvPr>
          <p:cNvSpPr>
            <a:spLocks noGrp="1"/>
          </p:cNvSpPr>
          <p:nvPr>
            <p:ph type="body" sz="quarter" idx="14"/>
          </p:nvPr>
        </p:nvSpPr>
        <p:spPr/>
        <p:txBody>
          <a:bodyPr/>
          <a:lstStyle/>
          <a:p>
            <a:r>
              <a:rPr lang="en-US" dirty="0"/>
              <a:t>Coronary Artery Modifiers</a:t>
            </a:r>
          </a:p>
        </p:txBody>
      </p:sp>
      <p:sp>
        <p:nvSpPr>
          <p:cNvPr id="4" name="Title 3">
            <a:extLst>
              <a:ext uri="{FF2B5EF4-FFF2-40B4-BE49-F238E27FC236}">
                <a16:creationId xmlns:a16="http://schemas.microsoft.com/office/drawing/2014/main" id="{D7DC0F11-96C4-D557-AB08-647E33637379}"/>
              </a:ext>
            </a:extLst>
          </p:cNvPr>
          <p:cNvSpPr>
            <a:spLocks noGrp="1"/>
          </p:cNvSpPr>
          <p:nvPr>
            <p:ph type="title"/>
          </p:nvPr>
        </p:nvSpPr>
        <p:spPr/>
        <p:txBody>
          <a:bodyPr/>
          <a:lstStyle/>
          <a:p>
            <a:r>
              <a:rPr lang="en-US" dirty="0"/>
              <a:t>Anatomic Modifiers</a:t>
            </a:r>
          </a:p>
        </p:txBody>
      </p:sp>
      <p:pic>
        <p:nvPicPr>
          <p:cNvPr id="6" name="Picture 5">
            <a:extLst>
              <a:ext uri="{FF2B5EF4-FFF2-40B4-BE49-F238E27FC236}">
                <a16:creationId xmlns:a16="http://schemas.microsoft.com/office/drawing/2014/main" id="{6EE3A81D-CB70-5574-3DC8-9071213906E1}"/>
              </a:ext>
            </a:extLst>
          </p:cNvPr>
          <p:cNvPicPr>
            <a:picLocks noChangeAspect="1"/>
          </p:cNvPicPr>
          <p:nvPr/>
        </p:nvPicPr>
        <p:blipFill>
          <a:blip r:embed="rId2"/>
          <a:stretch>
            <a:fillRect/>
          </a:stretch>
        </p:blipFill>
        <p:spPr>
          <a:xfrm>
            <a:off x="6709802" y="2700749"/>
            <a:ext cx="3509962" cy="350996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4670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F8A7-6131-CDCB-4D98-BF665E9131D6}"/>
              </a:ext>
            </a:extLst>
          </p:cNvPr>
          <p:cNvSpPr>
            <a:spLocks noGrp="1"/>
          </p:cNvSpPr>
          <p:nvPr>
            <p:ph type="title"/>
          </p:nvPr>
        </p:nvSpPr>
        <p:spPr>
          <a:xfrm>
            <a:off x="2067910" y="2465675"/>
            <a:ext cx="8056179" cy="2262981"/>
          </a:xfrm>
        </p:spPr>
        <p:txBody>
          <a:bodyPr/>
          <a:lstStyle/>
          <a:p>
            <a:r>
              <a:rPr lang="en-US" sz="2800" dirty="0"/>
              <a:t>Disclaimer Statement</a:t>
            </a:r>
            <a:br>
              <a:rPr lang="en-US" sz="2000" dirty="0"/>
            </a:br>
            <a:br>
              <a:rPr lang="en-US" sz="2000" b="0" dirty="0"/>
            </a:br>
            <a:r>
              <a:rPr lang="en-US" sz="2000" b="0" dirty="0"/>
              <a:t>This presentation was current at the time it was published or provided via the web and is designed to provide accurate and authoritative information regarding the subject matter covered. The information provided is only intended to be a general overview with the understanding that neither the presenter nor the event sponsor is engaged in rendering specific coding advice. It is not intended to take the place of either the written policies or regulations. We encourage participants to review the specific regulations and other interpretive materials, as necessary. </a:t>
            </a:r>
            <a:br>
              <a:rPr lang="en-US" sz="2000" b="0" dirty="0"/>
            </a:br>
            <a:br>
              <a:rPr lang="en-US" sz="2000" b="0" dirty="0"/>
            </a:br>
            <a:r>
              <a:rPr lang="en-US" sz="2000" b="0" dirty="0"/>
              <a:t>All CPT® codes are trademarked by the American Medical Association (AMA) and all revenue codes are copyrighted by the American Hospital Association (AHA). </a:t>
            </a:r>
          </a:p>
        </p:txBody>
      </p:sp>
    </p:spTree>
    <p:extLst>
      <p:ext uri="{BB962C8B-B14F-4D97-AF65-F5344CB8AC3E}">
        <p14:creationId xmlns:p14="http://schemas.microsoft.com/office/powerpoint/2010/main" val="657494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1CC38F-0515-A76F-70E4-16442929028F}"/>
              </a:ext>
            </a:extLst>
          </p:cNvPr>
          <p:cNvSpPr>
            <a:spLocks noGrp="1"/>
          </p:cNvSpPr>
          <p:nvPr>
            <p:ph sz="half" idx="1"/>
          </p:nvPr>
        </p:nvSpPr>
        <p:spPr>
          <a:xfrm>
            <a:off x="742025" y="1160585"/>
            <a:ext cx="9794987" cy="5151190"/>
          </a:xfrm>
        </p:spPr>
        <p:txBody>
          <a:bodyPr/>
          <a:lstStyle/>
          <a:p>
            <a:pPr marL="342900" indent="-342900">
              <a:buFont typeface="Arial" panose="020B0604020202020204" pitchFamily="34" charset="0"/>
              <a:buChar char="•"/>
            </a:pPr>
            <a:r>
              <a:rPr lang="en-US" dirty="0"/>
              <a:t>Informational modifiers; some third party payers require</a:t>
            </a:r>
          </a:p>
          <a:p>
            <a:pPr marL="342900" indent="-342900">
              <a:buFont typeface="Arial" panose="020B0604020202020204" pitchFamily="34" charset="0"/>
              <a:buChar char="•"/>
            </a:pPr>
            <a:r>
              <a:rPr lang="en-US" dirty="0"/>
              <a:t>If code description includes a paired organ site (ears, eyes, lungs, ovaries), but procedure is performed on only one side, RT, </a:t>
            </a:r>
            <a:r>
              <a:rPr lang="en-US" i="1" dirty="0"/>
              <a:t>Right Side </a:t>
            </a:r>
            <a:r>
              <a:rPr lang="en-US" dirty="0"/>
              <a:t>or LT, </a:t>
            </a:r>
            <a:r>
              <a:rPr lang="en-US" i="1" dirty="0"/>
              <a:t>Left Side </a:t>
            </a:r>
            <a:r>
              <a:rPr lang="en-US" dirty="0"/>
              <a:t>modifiers are appropriate</a:t>
            </a:r>
          </a:p>
          <a:p>
            <a:pPr marL="342900" indent="-342900">
              <a:buFont typeface="Arial" panose="020B0604020202020204" pitchFamily="34" charset="0"/>
              <a:buChar char="•"/>
            </a:pPr>
            <a:r>
              <a:rPr lang="en-US" dirty="0"/>
              <a:t>The appropriate modifier for an anatomic site is preferred over a general RT or LT modifier. </a:t>
            </a:r>
          </a:p>
          <a:p>
            <a:pPr marL="800100" lvl="1" indent="-342900">
              <a:buFont typeface="Arial" panose="020B0604020202020204" pitchFamily="34" charset="0"/>
              <a:buChar char="•"/>
            </a:pPr>
            <a:r>
              <a:rPr lang="en-US" sz="2200" dirty="0"/>
              <a:t>Example: If a procedure of the upper left eyelid was performed, modifier E1 should be appended rather than LT</a:t>
            </a:r>
          </a:p>
          <a:p>
            <a:pPr marL="342900" indent="-342900">
              <a:buFont typeface="Arial" panose="020B0604020202020204" pitchFamily="34" charset="0"/>
              <a:buChar char="•"/>
            </a:pPr>
            <a:r>
              <a:rPr lang="en-US" dirty="0"/>
              <a:t>When code description specifies that procedure is performed on an eyelid, digit, or coronary artery, anatomical modifiers are appropriate.</a:t>
            </a:r>
          </a:p>
        </p:txBody>
      </p:sp>
      <p:sp>
        <p:nvSpPr>
          <p:cNvPr id="4" name="Title 3">
            <a:extLst>
              <a:ext uri="{FF2B5EF4-FFF2-40B4-BE49-F238E27FC236}">
                <a16:creationId xmlns:a16="http://schemas.microsoft.com/office/drawing/2014/main" id="{76482318-4AEA-D329-03BA-84D774226683}"/>
              </a:ext>
            </a:extLst>
          </p:cNvPr>
          <p:cNvSpPr>
            <a:spLocks noGrp="1"/>
          </p:cNvSpPr>
          <p:nvPr>
            <p:ph type="title"/>
          </p:nvPr>
        </p:nvSpPr>
        <p:spPr/>
        <p:txBody>
          <a:bodyPr/>
          <a:lstStyle/>
          <a:p>
            <a:r>
              <a:rPr lang="en-US" dirty="0"/>
              <a:t>Anatomic Modifiers</a:t>
            </a:r>
          </a:p>
        </p:txBody>
      </p:sp>
    </p:spTree>
    <p:extLst>
      <p:ext uri="{BB962C8B-B14F-4D97-AF65-F5344CB8AC3E}">
        <p14:creationId xmlns:p14="http://schemas.microsoft.com/office/powerpoint/2010/main" val="910416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80BBFF-B9D8-BA9E-0B32-05136BE56148}"/>
              </a:ext>
            </a:extLst>
          </p:cNvPr>
          <p:cNvSpPr>
            <a:spLocks noGrp="1"/>
          </p:cNvSpPr>
          <p:nvPr>
            <p:ph sz="half" idx="1"/>
          </p:nvPr>
        </p:nvSpPr>
        <p:spPr>
          <a:xfrm>
            <a:off x="838200" y="1066800"/>
            <a:ext cx="9900495" cy="5057405"/>
          </a:xfrm>
        </p:spPr>
        <p:txBody>
          <a:bodyPr/>
          <a:lstStyle/>
          <a:p>
            <a:pPr marL="342900" indent="-342900">
              <a:buFont typeface="Arial" panose="020B0604020202020204" pitchFamily="34" charset="0"/>
              <a:buChar char="•"/>
            </a:pPr>
            <a:r>
              <a:rPr lang="en-US" dirty="0"/>
              <a:t>Do not use if the code description of the code indicates that the procedure applies to different body parts. </a:t>
            </a:r>
          </a:p>
          <a:p>
            <a:pPr marL="800100" lvl="1" indent="-342900">
              <a:buFont typeface="Arial" panose="020B0604020202020204" pitchFamily="34" charset="0"/>
              <a:buChar char="•"/>
            </a:pPr>
            <a:r>
              <a:rPr lang="en-US" dirty="0"/>
              <a:t>Example: 12001</a:t>
            </a:r>
            <a:r>
              <a:rPr lang="en-US" i="1" dirty="0"/>
              <a:t>, Simple repair of superficial wounds of scalp, neck, axillae, external genitalia, trunk and/or extremities (including hands and feet); 2.5 cm or less</a:t>
            </a:r>
          </a:p>
          <a:p>
            <a:pPr marL="342900" indent="-342900">
              <a:buFont typeface="Arial" panose="020B0604020202020204" pitchFamily="34" charset="0"/>
              <a:buChar char="•"/>
            </a:pPr>
            <a:r>
              <a:rPr lang="en-US" dirty="0"/>
              <a:t>Do not use if the code description indicates multiple extremities</a:t>
            </a:r>
          </a:p>
          <a:p>
            <a:pPr marL="800100" lvl="1" indent="-342900">
              <a:buFont typeface="Arial" panose="020B0604020202020204" pitchFamily="34" charset="0"/>
              <a:buChar char="•"/>
            </a:pPr>
            <a:r>
              <a:rPr lang="en-US" dirty="0"/>
              <a:t>Example: 95861, Needle electromyography; 2 extremities with or without related paraspinal areas. </a:t>
            </a:r>
          </a:p>
          <a:p>
            <a:pPr marL="342900" indent="-342900">
              <a:buFont typeface="Arial" panose="020B0604020202020204" pitchFamily="34" charset="0"/>
              <a:buChar char="•"/>
            </a:pPr>
            <a:r>
              <a:rPr lang="en-US" dirty="0"/>
              <a:t>Do not use for unlisted procedures</a:t>
            </a:r>
          </a:p>
          <a:p>
            <a:pPr marL="342900" indent="-342900">
              <a:buFont typeface="Arial" panose="020B0604020202020204" pitchFamily="34" charset="0"/>
              <a:buChar char="•"/>
            </a:pPr>
            <a:r>
              <a:rPr lang="en-US" dirty="0"/>
              <a:t>Do not use for radiological supervision and interpretation codes</a:t>
            </a:r>
          </a:p>
          <a:p>
            <a:pPr lvl="1" indent="0">
              <a:buNone/>
            </a:pPr>
            <a:r>
              <a:rPr lang="en-US" dirty="0"/>
              <a:t>	</a:t>
            </a:r>
          </a:p>
        </p:txBody>
      </p:sp>
      <p:sp>
        <p:nvSpPr>
          <p:cNvPr id="4" name="Title 3">
            <a:extLst>
              <a:ext uri="{FF2B5EF4-FFF2-40B4-BE49-F238E27FC236}">
                <a16:creationId xmlns:a16="http://schemas.microsoft.com/office/drawing/2014/main" id="{5C4EE56D-4644-5FFE-D1E8-854CDD4A7966}"/>
              </a:ext>
            </a:extLst>
          </p:cNvPr>
          <p:cNvSpPr>
            <a:spLocks noGrp="1"/>
          </p:cNvSpPr>
          <p:nvPr>
            <p:ph type="title"/>
          </p:nvPr>
        </p:nvSpPr>
        <p:spPr/>
        <p:txBody>
          <a:bodyPr/>
          <a:lstStyle/>
          <a:p>
            <a:r>
              <a:rPr lang="en-US" dirty="0"/>
              <a:t>Anatomic Modifiers</a:t>
            </a:r>
          </a:p>
        </p:txBody>
      </p:sp>
    </p:spTree>
    <p:extLst>
      <p:ext uri="{BB962C8B-B14F-4D97-AF65-F5344CB8AC3E}">
        <p14:creationId xmlns:p14="http://schemas.microsoft.com/office/powerpoint/2010/main" val="167867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39D2B5-BDBB-BB0D-76DE-5E9E969DC418}"/>
              </a:ext>
            </a:extLst>
          </p:cNvPr>
          <p:cNvSpPr>
            <a:spLocks noGrp="1"/>
          </p:cNvSpPr>
          <p:nvPr>
            <p:ph sz="half" idx="1"/>
          </p:nvPr>
        </p:nvSpPr>
        <p:spPr>
          <a:xfrm>
            <a:off x="838200" y="1280093"/>
            <a:ext cx="9683618" cy="5206303"/>
          </a:xfrm>
        </p:spPr>
        <p:txBody>
          <a:bodyPr/>
          <a:lstStyle/>
          <a:p>
            <a:r>
              <a:rPr lang="en-US" i="1" dirty="0"/>
              <a:t>Bilateral</a:t>
            </a:r>
          </a:p>
          <a:p>
            <a:pPr marL="342900" indent="-342900">
              <a:buFont typeface="Arial" panose="020B0604020202020204" pitchFamily="34" charset="0"/>
              <a:buChar char="•"/>
            </a:pPr>
            <a:r>
              <a:rPr lang="en-US" dirty="0"/>
              <a:t>If code descriptor states that the procedure is “unilateral” or “bilateral” then modifier 50 is not necessary unless the description does not match what was performed. </a:t>
            </a:r>
          </a:p>
          <a:p>
            <a:pPr marL="800100" lvl="1" indent="-342900">
              <a:buFont typeface="Arial" panose="020B0604020202020204" pitchFamily="34" charset="0"/>
              <a:buChar char="•"/>
            </a:pPr>
            <a:r>
              <a:rPr lang="en-US" dirty="0"/>
              <a:t>Example: If procedure is performed bilaterally, but code descriptor says “unilateral,” modifier 50 would be appended. (If procedure is performed unilaterally, but bilateral is stated in code description, see modifier 52 for reduced services) </a:t>
            </a:r>
          </a:p>
          <a:p>
            <a:pPr marL="342900" indent="-342900">
              <a:buFont typeface="Arial" panose="020B0604020202020204" pitchFamily="34" charset="0"/>
              <a:buChar char="•"/>
            </a:pPr>
            <a:r>
              <a:rPr lang="en-US" dirty="0"/>
              <a:t>If code descriptor states “unilateral or bilateral,” modifier 50 is not necessary. </a:t>
            </a:r>
          </a:p>
          <a:p>
            <a:pPr marL="800100" lvl="1" indent="-342900">
              <a:buFont typeface="Arial" panose="020B0604020202020204" pitchFamily="34" charset="0"/>
              <a:buChar char="•"/>
            </a:pPr>
            <a:r>
              <a:rPr lang="en-US" dirty="0"/>
              <a:t>Example: 92081, </a:t>
            </a:r>
            <a:r>
              <a:rPr lang="en-US" i="1" dirty="0"/>
              <a:t>Visual field examination, </a:t>
            </a:r>
            <a:r>
              <a:rPr lang="en-US" b="1" i="1" dirty="0"/>
              <a:t>unilateral or bilateral</a:t>
            </a:r>
            <a:r>
              <a:rPr lang="en-US" i="1" dirty="0"/>
              <a:t>, with interpretation and report; limited examination. </a:t>
            </a:r>
            <a:r>
              <a:rPr lang="en-US" dirty="0"/>
              <a:t>Modifier 50 would NOT be appropriate on this code.</a:t>
            </a:r>
          </a:p>
          <a:p>
            <a:pPr marL="342900" indent="-342900">
              <a:buFont typeface="Arial" panose="020B0604020202020204" pitchFamily="34" charset="0"/>
              <a:buChar char="•"/>
            </a:pPr>
            <a:r>
              <a:rPr lang="en-US" dirty="0"/>
              <a:t>Breaking up procedures that state “bilateral” in the code description and coding them individually for each side when they were performed during the same session is against the NCCI guidelines and incorrect coding from a CPT perspective.</a:t>
            </a:r>
          </a:p>
        </p:txBody>
      </p:sp>
      <p:sp>
        <p:nvSpPr>
          <p:cNvPr id="3" name="Text Placeholder 2">
            <a:extLst>
              <a:ext uri="{FF2B5EF4-FFF2-40B4-BE49-F238E27FC236}">
                <a16:creationId xmlns:a16="http://schemas.microsoft.com/office/drawing/2014/main" id="{B505D7C2-1839-9B4F-1041-AB4854623674}"/>
              </a:ext>
            </a:extLst>
          </p:cNvPr>
          <p:cNvSpPr>
            <a:spLocks noGrp="1"/>
          </p:cNvSpPr>
          <p:nvPr>
            <p:ph type="body" sz="quarter" idx="14"/>
          </p:nvPr>
        </p:nvSpPr>
        <p:spPr/>
        <p:txBody>
          <a:bodyPr/>
          <a:lstStyle/>
          <a:p>
            <a:r>
              <a:rPr lang="en-US" dirty="0"/>
              <a:t>Modifier 50</a:t>
            </a:r>
          </a:p>
        </p:txBody>
      </p:sp>
      <p:sp>
        <p:nvSpPr>
          <p:cNvPr id="4" name="Title 3">
            <a:extLst>
              <a:ext uri="{FF2B5EF4-FFF2-40B4-BE49-F238E27FC236}">
                <a16:creationId xmlns:a16="http://schemas.microsoft.com/office/drawing/2014/main" id="{F3AEA162-8624-17FC-65DD-5BF90E140F3D}"/>
              </a:ext>
            </a:extLst>
          </p:cNvPr>
          <p:cNvSpPr>
            <a:spLocks noGrp="1"/>
          </p:cNvSpPr>
          <p:nvPr>
            <p:ph type="title"/>
          </p:nvPr>
        </p:nvSpPr>
        <p:spPr/>
        <p:txBody>
          <a:bodyPr/>
          <a:lstStyle/>
          <a:p>
            <a:r>
              <a:rPr lang="en-US" dirty="0"/>
              <a:t>Anatomic Modifiers	</a:t>
            </a:r>
          </a:p>
        </p:txBody>
      </p:sp>
    </p:spTree>
    <p:extLst>
      <p:ext uri="{BB962C8B-B14F-4D97-AF65-F5344CB8AC3E}">
        <p14:creationId xmlns:p14="http://schemas.microsoft.com/office/powerpoint/2010/main" val="1339082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2EAE-8BD7-EFBF-AA33-BCAF2C89B50F}"/>
              </a:ext>
            </a:extLst>
          </p:cNvPr>
          <p:cNvSpPr>
            <a:spLocks noGrp="1"/>
          </p:cNvSpPr>
          <p:nvPr>
            <p:ph type="title"/>
          </p:nvPr>
        </p:nvSpPr>
        <p:spPr>
          <a:xfrm>
            <a:off x="677847" y="1916408"/>
            <a:ext cx="6621311" cy="2399898"/>
          </a:xfrm>
        </p:spPr>
        <p:txBody>
          <a:bodyPr/>
          <a:lstStyle/>
          <a:p>
            <a:r>
              <a:rPr lang="en-US" sz="4800" dirty="0"/>
              <a:t>Discontinued or Reduced Services Modifiers</a:t>
            </a:r>
          </a:p>
        </p:txBody>
      </p:sp>
    </p:spTree>
    <p:extLst>
      <p:ext uri="{BB962C8B-B14F-4D97-AF65-F5344CB8AC3E}">
        <p14:creationId xmlns:p14="http://schemas.microsoft.com/office/powerpoint/2010/main" val="118402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BDD2F1-95FE-F4E7-0E71-2AC8010205A5}"/>
              </a:ext>
            </a:extLst>
          </p:cNvPr>
          <p:cNvSpPr>
            <a:spLocks noGrp="1"/>
          </p:cNvSpPr>
          <p:nvPr>
            <p:ph sz="half" idx="1"/>
          </p:nvPr>
        </p:nvSpPr>
        <p:spPr>
          <a:xfrm>
            <a:off x="853394" y="1245710"/>
            <a:ext cx="9683618" cy="4614859"/>
          </a:xfrm>
        </p:spPr>
        <p:txBody>
          <a:bodyPr/>
          <a:lstStyle/>
          <a:p>
            <a:r>
              <a:rPr lang="en-US" i="1" dirty="0"/>
              <a:t>Reduced Services</a:t>
            </a:r>
          </a:p>
          <a:p>
            <a:pPr marL="342900" indent="-342900">
              <a:buFont typeface="Arial" panose="020B0604020202020204" pitchFamily="34" charset="0"/>
              <a:buChar char="•"/>
            </a:pPr>
            <a:r>
              <a:rPr lang="en-US" dirty="0"/>
              <a:t>Used when a service that </a:t>
            </a:r>
            <a:r>
              <a:rPr lang="en-US" b="1" dirty="0"/>
              <a:t>doesn’t require anesthesia </a:t>
            </a:r>
            <a:r>
              <a:rPr lang="en-US" dirty="0"/>
              <a:t>is discontinued or partially reduced at the discretion of the physician or QHP. </a:t>
            </a:r>
          </a:p>
          <a:p>
            <a:pPr marL="342900" indent="-342900">
              <a:buFont typeface="Arial" panose="020B0604020202020204" pitchFamily="34" charset="0"/>
              <a:buChar char="•"/>
            </a:pPr>
            <a:r>
              <a:rPr lang="en-US" dirty="0"/>
              <a:t>Used when the procedure performed is less than the requirements of the code description and no alternate code exists. (Ex. One-view x-ray of ankle: 73600-52)</a:t>
            </a:r>
          </a:p>
          <a:p>
            <a:pPr marL="342900" indent="-342900">
              <a:buFont typeface="Arial" panose="020B0604020202020204" pitchFamily="34" charset="0"/>
              <a:buChar char="•"/>
            </a:pPr>
            <a:r>
              <a:rPr lang="en-US" dirty="0"/>
              <a:t>Documentation in record must state when the procedure was started, why the procedure was discontinued, and percentage of the procedure that was performed.</a:t>
            </a:r>
          </a:p>
          <a:p>
            <a:pPr marL="342900" indent="-342900">
              <a:buFont typeface="Arial" panose="020B0604020202020204" pitchFamily="34" charset="0"/>
              <a:buChar char="•"/>
            </a:pPr>
            <a:r>
              <a:rPr lang="en-US" dirty="0"/>
              <a:t>Some payers require a letter or statement and operative report indicating what was different about the procedure or service.</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i="1" dirty="0"/>
          </a:p>
        </p:txBody>
      </p:sp>
      <p:sp>
        <p:nvSpPr>
          <p:cNvPr id="3" name="Text Placeholder 2">
            <a:extLst>
              <a:ext uri="{FF2B5EF4-FFF2-40B4-BE49-F238E27FC236}">
                <a16:creationId xmlns:a16="http://schemas.microsoft.com/office/drawing/2014/main" id="{2430853B-A68F-034D-D9BE-5EABFBFEFBC5}"/>
              </a:ext>
            </a:extLst>
          </p:cNvPr>
          <p:cNvSpPr>
            <a:spLocks noGrp="1"/>
          </p:cNvSpPr>
          <p:nvPr>
            <p:ph type="body" sz="quarter" idx="14"/>
          </p:nvPr>
        </p:nvSpPr>
        <p:spPr/>
        <p:txBody>
          <a:bodyPr/>
          <a:lstStyle/>
          <a:p>
            <a:r>
              <a:rPr lang="en-US" dirty="0"/>
              <a:t>Modifier 52</a:t>
            </a:r>
          </a:p>
        </p:txBody>
      </p:sp>
      <p:sp>
        <p:nvSpPr>
          <p:cNvPr id="4" name="Title 3">
            <a:extLst>
              <a:ext uri="{FF2B5EF4-FFF2-40B4-BE49-F238E27FC236}">
                <a16:creationId xmlns:a16="http://schemas.microsoft.com/office/drawing/2014/main" id="{CFC00AEA-CAAD-E946-F4C2-3C584BCF4757}"/>
              </a:ext>
            </a:extLst>
          </p:cNvPr>
          <p:cNvSpPr>
            <a:spLocks noGrp="1"/>
          </p:cNvSpPr>
          <p:nvPr>
            <p:ph type="title"/>
          </p:nvPr>
        </p:nvSpPr>
        <p:spPr/>
        <p:txBody>
          <a:bodyPr/>
          <a:lstStyle/>
          <a:p>
            <a:r>
              <a:rPr lang="en-US" sz="2800" dirty="0"/>
              <a:t>Discontinued or Reduced Services Modifiers</a:t>
            </a:r>
            <a:endParaRPr lang="en-US" dirty="0"/>
          </a:p>
        </p:txBody>
      </p:sp>
    </p:spTree>
    <p:extLst>
      <p:ext uri="{BB962C8B-B14F-4D97-AF65-F5344CB8AC3E}">
        <p14:creationId xmlns:p14="http://schemas.microsoft.com/office/powerpoint/2010/main" val="613962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D77F6F-3502-C69D-F0DA-CC59F9734A2D}"/>
              </a:ext>
            </a:extLst>
          </p:cNvPr>
          <p:cNvSpPr>
            <a:spLocks noGrp="1"/>
          </p:cNvSpPr>
          <p:nvPr>
            <p:ph sz="half" idx="1"/>
          </p:nvPr>
        </p:nvSpPr>
        <p:spPr>
          <a:xfrm>
            <a:off x="838200" y="1310760"/>
            <a:ext cx="9461938" cy="4614859"/>
          </a:xfrm>
        </p:spPr>
        <p:txBody>
          <a:bodyPr/>
          <a:lstStyle/>
          <a:p>
            <a:pPr marL="342900" indent="-342900">
              <a:buFont typeface="Arial" panose="020B0604020202020204" pitchFamily="34" charset="0"/>
              <a:buChar char="•"/>
            </a:pPr>
            <a:r>
              <a:rPr lang="en-US" sz="2000" dirty="0"/>
              <a:t>Medicare does not recognize for use with E/M services; If key component is missing, use 99499</a:t>
            </a:r>
          </a:p>
          <a:p>
            <a:pPr marL="342900" indent="-342900">
              <a:buFont typeface="Arial" panose="020B0604020202020204" pitchFamily="34" charset="0"/>
              <a:buChar char="•"/>
            </a:pPr>
            <a:r>
              <a:rPr lang="en-US" sz="2000" dirty="0"/>
              <a:t>Do not use when the patient has the inability to pay the full charge for the procedure (not used to extend discounts). </a:t>
            </a:r>
          </a:p>
          <a:p>
            <a:pPr marL="342900" indent="-342900">
              <a:buFont typeface="Arial" panose="020B0604020202020204" pitchFamily="34" charset="0"/>
              <a:buChar char="•"/>
            </a:pPr>
            <a:r>
              <a:rPr lang="en-US" sz="2000" dirty="0"/>
              <a:t>Do not use for time-based procedure codes (Ex. 97110 represents 15 minutes of therapy time). </a:t>
            </a:r>
          </a:p>
          <a:p>
            <a:pPr marL="342900" indent="-342900">
              <a:buFont typeface="Arial" panose="020B0604020202020204" pitchFamily="34" charset="0"/>
              <a:buChar char="•"/>
            </a:pPr>
            <a:r>
              <a:rPr lang="en-US" sz="2000" dirty="0"/>
              <a:t>Do not use to report a unilateral procedure when a code description states “unilateral or bilateral”</a:t>
            </a:r>
          </a:p>
          <a:p>
            <a:pPr marL="342900" indent="-342900">
              <a:buFont typeface="Arial" panose="020B0604020202020204" pitchFamily="34" charset="0"/>
              <a:buChar char="•"/>
            </a:pPr>
            <a:r>
              <a:rPr lang="en-US" sz="2000" dirty="0"/>
              <a:t>Do not use to describe a procedure done without contrast. </a:t>
            </a:r>
          </a:p>
          <a:p>
            <a:pPr marL="342900" indent="-342900">
              <a:buFont typeface="Arial" panose="020B0604020202020204" pitchFamily="34" charset="0"/>
              <a:buChar char="•"/>
            </a:pPr>
            <a:r>
              <a:rPr lang="en-US" sz="2000" dirty="0"/>
              <a:t>Do not use to report the elective cancellation of a procedure. </a:t>
            </a:r>
          </a:p>
          <a:p>
            <a:pPr marL="342900" indent="-342900">
              <a:buFont typeface="Arial" panose="020B0604020202020204" pitchFamily="34" charset="0"/>
              <a:buChar char="•"/>
            </a:pPr>
            <a:r>
              <a:rPr lang="en-US" sz="2000" dirty="0"/>
              <a:t>Do not use to report incomplete laboratory panel. Instead, code individual tests.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3" name="Text Placeholder 2">
            <a:extLst>
              <a:ext uri="{FF2B5EF4-FFF2-40B4-BE49-F238E27FC236}">
                <a16:creationId xmlns:a16="http://schemas.microsoft.com/office/drawing/2014/main" id="{09820B7F-E30A-C267-504C-52039D80025C}"/>
              </a:ext>
            </a:extLst>
          </p:cNvPr>
          <p:cNvSpPr>
            <a:spLocks noGrp="1"/>
          </p:cNvSpPr>
          <p:nvPr>
            <p:ph type="body" sz="quarter" idx="14"/>
          </p:nvPr>
        </p:nvSpPr>
        <p:spPr/>
        <p:txBody>
          <a:bodyPr/>
          <a:lstStyle/>
          <a:p>
            <a:r>
              <a:rPr lang="en-US" dirty="0"/>
              <a:t>Modifier 52</a:t>
            </a:r>
          </a:p>
          <a:p>
            <a:endParaRPr lang="en-US" dirty="0"/>
          </a:p>
        </p:txBody>
      </p:sp>
      <p:sp>
        <p:nvSpPr>
          <p:cNvPr id="4" name="Title 3">
            <a:extLst>
              <a:ext uri="{FF2B5EF4-FFF2-40B4-BE49-F238E27FC236}">
                <a16:creationId xmlns:a16="http://schemas.microsoft.com/office/drawing/2014/main" id="{A51CAC5A-2BEE-7F38-6A8C-C8BC9655C550}"/>
              </a:ext>
            </a:extLst>
          </p:cNvPr>
          <p:cNvSpPr>
            <a:spLocks noGrp="1"/>
          </p:cNvSpPr>
          <p:nvPr>
            <p:ph type="title"/>
          </p:nvPr>
        </p:nvSpPr>
        <p:spPr/>
        <p:txBody>
          <a:bodyPr/>
          <a:lstStyle/>
          <a:p>
            <a:r>
              <a:rPr lang="en-US" dirty="0"/>
              <a:t>Discontinued or Reduced Services Modifiers</a:t>
            </a:r>
          </a:p>
        </p:txBody>
      </p:sp>
    </p:spTree>
    <p:extLst>
      <p:ext uri="{BB962C8B-B14F-4D97-AF65-F5344CB8AC3E}">
        <p14:creationId xmlns:p14="http://schemas.microsoft.com/office/powerpoint/2010/main" val="1608810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FA3483-A4BF-0CD7-9061-5FFA16B8DD11}"/>
              </a:ext>
            </a:extLst>
          </p:cNvPr>
          <p:cNvSpPr>
            <a:spLocks noGrp="1"/>
          </p:cNvSpPr>
          <p:nvPr>
            <p:ph sz="half" idx="1"/>
          </p:nvPr>
        </p:nvSpPr>
        <p:spPr>
          <a:xfrm>
            <a:off x="838200" y="1310760"/>
            <a:ext cx="9683618" cy="4614859"/>
          </a:xfrm>
        </p:spPr>
        <p:txBody>
          <a:bodyPr/>
          <a:lstStyle/>
          <a:p>
            <a:r>
              <a:rPr lang="en-US" i="1" dirty="0"/>
              <a:t>Discontinued Procedure</a:t>
            </a:r>
          </a:p>
          <a:p>
            <a:endParaRPr lang="en-US" i="1" dirty="0"/>
          </a:p>
          <a:p>
            <a:pPr marL="342900" indent="-342900">
              <a:buFont typeface="Arial" panose="020B0604020202020204" pitchFamily="34" charset="0"/>
              <a:buChar char="•"/>
            </a:pPr>
            <a:r>
              <a:rPr lang="en-US" dirty="0"/>
              <a:t>Used when a procedure </a:t>
            </a:r>
            <a:r>
              <a:rPr lang="en-US" b="1" dirty="0"/>
              <a:t>requiring anesthesia </a:t>
            </a:r>
            <a:r>
              <a:rPr lang="en-US" dirty="0"/>
              <a:t>is terminated due to extenuating circumstances that threaten the wellbeing of the patient after the patient has been prepped and taken to the room where the procedure will be performed</a:t>
            </a:r>
          </a:p>
          <a:p>
            <a:pPr marL="800100" lvl="1" indent="-342900">
              <a:buFont typeface="Arial" panose="020B0604020202020204" pitchFamily="34" charset="0"/>
              <a:buChar char="•"/>
            </a:pPr>
            <a:r>
              <a:rPr lang="en-US" dirty="0"/>
              <a:t>For billing purposes, anesthesia includes:</a:t>
            </a:r>
          </a:p>
          <a:p>
            <a:pPr marL="1120140" lvl="2" indent="-342900">
              <a:buFont typeface="Arial" panose="020B0604020202020204" pitchFamily="34" charset="0"/>
              <a:buChar char="•"/>
            </a:pPr>
            <a:r>
              <a:rPr lang="en-US" dirty="0"/>
              <a:t>Local, regional block(s)</a:t>
            </a:r>
          </a:p>
          <a:p>
            <a:pPr marL="1120140" lvl="2" indent="-342900">
              <a:buFont typeface="Arial" panose="020B0604020202020204" pitchFamily="34" charset="0"/>
              <a:buChar char="•"/>
            </a:pPr>
            <a:r>
              <a:rPr lang="en-US" dirty="0"/>
              <a:t>Moderate sedation (conscious sedation)</a:t>
            </a:r>
          </a:p>
          <a:p>
            <a:pPr marL="1120140" lvl="2" indent="-342900">
              <a:buFont typeface="Arial" panose="020B0604020202020204" pitchFamily="34" charset="0"/>
              <a:buChar char="•"/>
            </a:pPr>
            <a:r>
              <a:rPr lang="en-US" dirty="0"/>
              <a:t>Deep sedation</a:t>
            </a:r>
          </a:p>
          <a:p>
            <a:pPr marL="1120140" lvl="2" indent="-342900">
              <a:buFont typeface="Arial" panose="020B0604020202020204" pitchFamily="34" charset="0"/>
              <a:buChar char="•"/>
            </a:pPr>
            <a:r>
              <a:rPr lang="en-US" dirty="0"/>
              <a:t>General anesthesia</a:t>
            </a:r>
          </a:p>
          <a:p>
            <a:pPr marL="342900" indent="-342900">
              <a:buFont typeface="Arial" panose="020B0604020202020204" pitchFamily="34" charset="0"/>
              <a:buChar char="•"/>
            </a:pPr>
            <a:r>
              <a:rPr lang="en-US" dirty="0"/>
              <a:t>Not used to report elective cancellation of a procedure prior to anesthesia induction and/or surgical preparation in the operating suite.</a:t>
            </a:r>
          </a:p>
          <a:p>
            <a:pPr marL="342900" indent="-342900">
              <a:buFont typeface="Arial" panose="020B0604020202020204" pitchFamily="34" charset="0"/>
              <a:buChar char="•"/>
            </a:pPr>
            <a:endParaRPr lang="en-US" i="1" dirty="0"/>
          </a:p>
        </p:txBody>
      </p:sp>
      <p:sp>
        <p:nvSpPr>
          <p:cNvPr id="3" name="Text Placeholder 2">
            <a:extLst>
              <a:ext uri="{FF2B5EF4-FFF2-40B4-BE49-F238E27FC236}">
                <a16:creationId xmlns:a16="http://schemas.microsoft.com/office/drawing/2014/main" id="{57AF65B0-474F-BB9E-7CE0-A33DD2906C87}"/>
              </a:ext>
            </a:extLst>
          </p:cNvPr>
          <p:cNvSpPr>
            <a:spLocks noGrp="1"/>
          </p:cNvSpPr>
          <p:nvPr>
            <p:ph type="body" sz="quarter" idx="14"/>
          </p:nvPr>
        </p:nvSpPr>
        <p:spPr/>
        <p:txBody>
          <a:bodyPr/>
          <a:lstStyle/>
          <a:p>
            <a:r>
              <a:rPr lang="en-US" dirty="0"/>
              <a:t>Modifier 53</a:t>
            </a:r>
          </a:p>
        </p:txBody>
      </p:sp>
      <p:sp>
        <p:nvSpPr>
          <p:cNvPr id="4" name="Title 3">
            <a:extLst>
              <a:ext uri="{FF2B5EF4-FFF2-40B4-BE49-F238E27FC236}">
                <a16:creationId xmlns:a16="http://schemas.microsoft.com/office/drawing/2014/main" id="{B86668AD-5FE1-EEE0-9CBE-33E876D13490}"/>
              </a:ext>
            </a:extLst>
          </p:cNvPr>
          <p:cNvSpPr>
            <a:spLocks noGrp="1"/>
          </p:cNvSpPr>
          <p:nvPr>
            <p:ph type="title"/>
          </p:nvPr>
        </p:nvSpPr>
        <p:spPr/>
        <p:txBody>
          <a:bodyPr/>
          <a:lstStyle/>
          <a:p>
            <a:r>
              <a:rPr lang="en-US" sz="2800" dirty="0"/>
              <a:t>Discontinued or Reduced Services Modifiers</a:t>
            </a:r>
            <a:endParaRPr lang="en-US" dirty="0"/>
          </a:p>
        </p:txBody>
      </p:sp>
      <p:pic>
        <p:nvPicPr>
          <p:cNvPr id="6" name="Picture 5" descr="A red and white sign&#10;&#10;Description automatically generated with medium confidence">
            <a:extLst>
              <a:ext uri="{FF2B5EF4-FFF2-40B4-BE49-F238E27FC236}">
                <a16:creationId xmlns:a16="http://schemas.microsoft.com/office/drawing/2014/main" id="{D0D55792-0B7C-DD65-6103-5AEB31DA95B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74094" y="3333574"/>
            <a:ext cx="3372384" cy="1505139"/>
          </a:xfrm>
          <a:prstGeom prst="rect">
            <a:avLst/>
          </a:prstGeom>
          <a:effectLst>
            <a:softEdge rad="12700"/>
          </a:effectLst>
        </p:spPr>
      </p:pic>
    </p:spTree>
    <p:extLst>
      <p:ext uri="{BB962C8B-B14F-4D97-AF65-F5344CB8AC3E}">
        <p14:creationId xmlns:p14="http://schemas.microsoft.com/office/powerpoint/2010/main" val="540127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FB2374-4565-42BA-A488-1CF66B2D5366}"/>
              </a:ext>
            </a:extLst>
          </p:cNvPr>
          <p:cNvSpPr>
            <a:spLocks noGrp="1"/>
          </p:cNvSpPr>
          <p:nvPr>
            <p:ph sz="half" idx="1"/>
          </p:nvPr>
        </p:nvSpPr>
        <p:spPr/>
        <p:txBody>
          <a:bodyPr/>
          <a:lstStyle/>
          <a:p>
            <a:pPr marL="342900" indent="-342900">
              <a:buFont typeface="Arial" panose="020B0604020202020204" pitchFamily="34" charset="0"/>
              <a:buChar char="•"/>
            </a:pPr>
            <a:r>
              <a:rPr lang="en-US" dirty="0"/>
              <a:t>Do not assign to multiple procedures; only the first planned procedure should be reported</a:t>
            </a:r>
          </a:p>
          <a:p>
            <a:pPr marL="342900" indent="-342900">
              <a:buFont typeface="Arial" panose="020B0604020202020204" pitchFamily="34" charset="0"/>
              <a:buChar char="•"/>
            </a:pPr>
            <a:r>
              <a:rPr lang="en-US" dirty="0"/>
              <a:t>Do not assign to E/M codes</a:t>
            </a:r>
          </a:p>
          <a:p>
            <a:pPr marL="342900" indent="-342900">
              <a:buFont typeface="Arial" panose="020B0604020202020204" pitchFamily="34" charset="0"/>
              <a:buChar char="•"/>
            </a:pPr>
            <a:r>
              <a:rPr lang="en-US" dirty="0"/>
              <a:t>Do not assign when a laparoscopic or endoscopic procedure is converted to an open procedure</a:t>
            </a:r>
          </a:p>
          <a:p>
            <a:pPr marL="342900" indent="-342900">
              <a:buFont typeface="Arial" panose="020B0604020202020204" pitchFamily="34" charset="0"/>
              <a:buChar char="•"/>
            </a:pPr>
            <a:r>
              <a:rPr lang="en-US" dirty="0"/>
              <a:t>Do not assign when any type of procedure is converted to a more extensive procedure</a:t>
            </a:r>
          </a:p>
          <a:p>
            <a:pPr marL="342900" indent="-342900">
              <a:buFont typeface="Arial" panose="020B0604020202020204" pitchFamily="34" charset="0"/>
              <a:buChar char="•"/>
            </a:pPr>
            <a:r>
              <a:rPr lang="en-US" dirty="0"/>
              <a:t>Some payers require an operative report to determine payment. </a:t>
            </a:r>
          </a:p>
        </p:txBody>
      </p:sp>
      <p:sp>
        <p:nvSpPr>
          <p:cNvPr id="3" name="Text Placeholder 2">
            <a:extLst>
              <a:ext uri="{FF2B5EF4-FFF2-40B4-BE49-F238E27FC236}">
                <a16:creationId xmlns:a16="http://schemas.microsoft.com/office/drawing/2014/main" id="{289254D9-B6F3-7E0A-03E4-739394EF4EAD}"/>
              </a:ext>
            </a:extLst>
          </p:cNvPr>
          <p:cNvSpPr>
            <a:spLocks noGrp="1"/>
          </p:cNvSpPr>
          <p:nvPr>
            <p:ph type="body" sz="quarter" idx="14"/>
          </p:nvPr>
        </p:nvSpPr>
        <p:spPr/>
        <p:txBody>
          <a:bodyPr/>
          <a:lstStyle/>
          <a:p>
            <a:r>
              <a:rPr lang="en-US" dirty="0"/>
              <a:t>Modifier 53</a:t>
            </a:r>
          </a:p>
          <a:p>
            <a:endParaRPr lang="en-US" dirty="0"/>
          </a:p>
        </p:txBody>
      </p:sp>
      <p:sp>
        <p:nvSpPr>
          <p:cNvPr id="4" name="Title 3">
            <a:extLst>
              <a:ext uri="{FF2B5EF4-FFF2-40B4-BE49-F238E27FC236}">
                <a16:creationId xmlns:a16="http://schemas.microsoft.com/office/drawing/2014/main" id="{3455C44D-C73F-D4B1-B8B0-74DDEBEB9D2C}"/>
              </a:ext>
            </a:extLst>
          </p:cNvPr>
          <p:cNvSpPr>
            <a:spLocks noGrp="1"/>
          </p:cNvSpPr>
          <p:nvPr>
            <p:ph type="title"/>
          </p:nvPr>
        </p:nvSpPr>
        <p:spPr/>
        <p:txBody>
          <a:bodyPr/>
          <a:lstStyle/>
          <a:p>
            <a:r>
              <a:rPr lang="en-US" sz="2800" dirty="0"/>
              <a:t>Discontinued or Reduced Services Modifiers</a:t>
            </a:r>
            <a:endParaRPr lang="en-US" dirty="0"/>
          </a:p>
        </p:txBody>
      </p:sp>
    </p:spTree>
    <p:extLst>
      <p:ext uri="{BB962C8B-B14F-4D97-AF65-F5344CB8AC3E}">
        <p14:creationId xmlns:p14="http://schemas.microsoft.com/office/powerpoint/2010/main" val="937796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0014-A9EE-3DC7-E2BB-925075045357}"/>
              </a:ext>
            </a:extLst>
          </p:cNvPr>
          <p:cNvSpPr>
            <a:spLocks noGrp="1"/>
          </p:cNvSpPr>
          <p:nvPr>
            <p:ph type="title"/>
          </p:nvPr>
        </p:nvSpPr>
        <p:spPr>
          <a:xfrm>
            <a:off x="750036" y="2285376"/>
            <a:ext cx="6187557" cy="2399898"/>
          </a:xfrm>
        </p:spPr>
        <p:txBody>
          <a:bodyPr/>
          <a:lstStyle/>
          <a:p>
            <a:r>
              <a:rPr lang="en-US" sz="4800" dirty="0"/>
              <a:t>Separate, Distinct Service Modifiers</a:t>
            </a:r>
            <a:br>
              <a:rPr lang="en-US" dirty="0"/>
            </a:br>
            <a:endParaRPr lang="en-US" dirty="0"/>
          </a:p>
        </p:txBody>
      </p:sp>
    </p:spTree>
    <p:extLst>
      <p:ext uri="{BB962C8B-B14F-4D97-AF65-F5344CB8AC3E}">
        <p14:creationId xmlns:p14="http://schemas.microsoft.com/office/powerpoint/2010/main" val="24964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4699A3-B239-9F2A-38FA-E10F8C386008}"/>
              </a:ext>
            </a:extLst>
          </p:cNvPr>
          <p:cNvSpPr>
            <a:spLocks noGrp="1"/>
          </p:cNvSpPr>
          <p:nvPr>
            <p:ph sz="half" idx="1"/>
          </p:nvPr>
        </p:nvSpPr>
        <p:spPr>
          <a:xfrm>
            <a:off x="838200" y="1521069"/>
            <a:ext cx="9683618" cy="4965327"/>
          </a:xfrm>
        </p:spPr>
        <p:txBody>
          <a:bodyPr/>
          <a:lstStyle/>
          <a:p>
            <a:r>
              <a:rPr lang="en-US" i="1" dirty="0"/>
              <a:t>Distinct Procedural Service</a:t>
            </a:r>
          </a:p>
          <a:p>
            <a:endParaRPr lang="en-US" dirty="0"/>
          </a:p>
          <a:p>
            <a:pPr marL="342900" indent="-342900">
              <a:buFont typeface="Arial" panose="020B0604020202020204" pitchFamily="34" charset="0"/>
              <a:buChar char="•"/>
            </a:pPr>
            <a:r>
              <a:rPr lang="en-US" dirty="0"/>
              <a:t>Used to indicate that a procedure or service was distinct or independent from other non-E/M services performed the same day. </a:t>
            </a:r>
          </a:p>
          <a:p>
            <a:pPr marL="342900" indent="-342900">
              <a:buFont typeface="Arial" panose="020B0604020202020204" pitchFamily="34" charset="0"/>
              <a:buChar char="•"/>
            </a:pPr>
            <a:r>
              <a:rPr lang="en-US" dirty="0"/>
              <a:t>Documentation must support a different session, different procedure or surgery, different site or organ system, separate incision/excision, separate lesion, or separate injury (or area of injury in extensive injuries) not normally encountered or performed on the same day by the same individual. </a:t>
            </a:r>
          </a:p>
          <a:p>
            <a:pPr marL="342900" indent="-342900">
              <a:buFont typeface="Arial" panose="020B0604020202020204" pitchFamily="34" charset="0"/>
              <a:buChar char="•"/>
            </a:pPr>
            <a:r>
              <a:rPr lang="en-US" dirty="0"/>
              <a:t>If another already established, more descriptive modifier is appropriate it should be used rather than modifier 59.</a:t>
            </a:r>
          </a:p>
          <a:p>
            <a:pPr marL="342900" indent="-342900">
              <a:buFont typeface="Arial" panose="020B0604020202020204" pitchFamily="34" charset="0"/>
              <a:buChar char="•"/>
            </a:pPr>
            <a:r>
              <a:rPr lang="en-US" dirty="0"/>
              <a:t>Modifier 59 should only be used with non-E/M services (for E/M services, use modifier 25) </a:t>
            </a:r>
          </a:p>
          <a:p>
            <a:pPr marL="342900" indent="-342900">
              <a:buFont typeface="Arial" panose="020B0604020202020204" pitchFamily="34" charset="0"/>
              <a:buChar char="•"/>
            </a:pPr>
            <a:endParaRPr lang="en-US" i="1" dirty="0"/>
          </a:p>
          <a:p>
            <a:endParaRPr lang="en-US" i="1" dirty="0"/>
          </a:p>
          <a:p>
            <a:endParaRPr lang="en-US" i="1" dirty="0"/>
          </a:p>
          <a:p>
            <a:endParaRPr lang="en-US" i="1" dirty="0"/>
          </a:p>
        </p:txBody>
      </p:sp>
      <p:sp>
        <p:nvSpPr>
          <p:cNvPr id="3" name="Text Placeholder 2">
            <a:extLst>
              <a:ext uri="{FF2B5EF4-FFF2-40B4-BE49-F238E27FC236}">
                <a16:creationId xmlns:a16="http://schemas.microsoft.com/office/drawing/2014/main" id="{6C50EBD2-345D-2A11-0174-C03AD5111C35}"/>
              </a:ext>
            </a:extLst>
          </p:cNvPr>
          <p:cNvSpPr>
            <a:spLocks noGrp="1"/>
          </p:cNvSpPr>
          <p:nvPr>
            <p:ph type="body" sz="quarter" idx="14"/>
          </p:nvPr>
        </p:nvSpPr>
        <p:spPr/>
        <p:txBody>
          <a:bodyPr/>
          <a:lstStyle/>
          <a:p>
            <a:r>
              <a:rPr lang="en-US" dirty="0"/>
              <a:t>Modifier 59</a:t>
            </a:r>
          </a:p>
        </p:txBody>
      </p:sp>
      <p:sp>
        <p:nvSpPr>
          <p:cNvPr id="4" name="Title 3">
            <a:extLst>
              <a:ext uri="{FF2B5EF4-FFF2-40B4-BE49-F238E27FC236}">
                <a16:creationId xmlns:a16="http://schemas.microsoft.com/office/drawing/2014/main" id="{2711D64A-A8E2-82F9-A281-3E5139B385E0}"/>
              </a:ext>
            </a:extLst>
          </p:cNvPr>
          <p:cNvSpPr>
            <a:spLocks noGrp="1"/>
          </p:cNvSpPr>
          <p:nvPr>
            <p:ph type="title"/>
          </p:nvPr>
        </p:nvSpPr>
        <p:spPr/>
        <p:txBody>
          <a:bodyPr/>
          <a:lstStyle/>
          <a:p>
            <a:r>
              <a:rPr lang="en-US" sz="2800" dirty="0"/>
              <a:t>Separate, Distinct Service Modifiers</a:t>
            </a:r>
            <a:endParaRPr lang="en-US" dirty="0"/>
          </a:p>
        </p:txBody>
      </p:sp>
      <p:pic>
        <p:nvPicPr>
          <p:cNvPr id="5" name="Picture Placeholder 9">
            <a:extLst>
              <a:ext uri="{FF2B5EF4-FFF2-40B4-BE49-F238E27FC236}">
                <a16:creationId xmlns:a16="http://schemas.microsoft.com/office/drawing/2014/main" id="{A90F4DAA-B539-3C98-05E6-048C73F8345D}"/>
              </a:ext>
            </a:extLst>
          </p:cNvPr>
          <p:cNvPicPr>
            <a:picLocks noChangeAspect="1"/>
          </p:cNvPicPr>
          <p:nvPr/>
        </p:nvPicPr>
        <p:blipFill rotWithShape="1">
          <a:blip r:embed="rId3">
            <a:extLst>
              <a:ext uri="{28A0092B-C50C-407E-A947-70E740481C1C}">
                <a14:useLocalDpi xmlns:a14="http://schemas.microsoft.com/office/drawing/2010/main" val="0"/>
              </a:ext>
            </a:extLst>
          </a:blip>
          <a:srcRect l="-7541" t="787" r="-7541" b="787"/>
          <a:stretch/>
        </p:blipFill>
        <p:spPr>
          <a:xfrm>
            <a:off x="8277499" y="881440"/>
            <a:ext cx="2323821" cy="1279258"/>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66373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734075B-BF97-C8A0-F384-E4A24F29826E}"/>
              </a:ext>
            </a:extLst>
          </p:cNvPr>
          <p:cNvSpPr>
            <a:spLocks noGrp="1"/>
          </p:cNvSpPr>
          <p:nvPr>
            <p:ph type="body" sz="quarter" idx="24"/>
          </p:nvPr>
        </p:nvSpPr>
        <p:spPr>
          <a:xfrm>
            <a:off x="5646326" y="1492634"/>
            <a:ext cx="5764624" cy="4571982"/>
          </a:xfrm>
        </p:spPr>
        <p:txBody>
          <a:bodyPr/>
          <a:lstStyle/>
          <a:p>
            <a:pPr marL="342900" indent="-342900">
              <a:buFont typeface="Arial" panose="020B0604020202020204" pitchFamily="34" charset="0"/>
              <a:buChar char="•"/>
            </a:pPr>
            <a:r>
              <a:rPr lang="en-US" dirty="0"/>
              <a:t>Brief Facts on Modifiers</a:t>
            </a:r>
          </a:p>
          <a:p>
            <a:pPr marL="342900" indent="-342900">
              <a:buFont typeface="Arial" panose="020B0604020202020204" pitchFamily="34" charset="0"/>
              <a:buChar char="•"/>
            </a:pPr>
            <a:r>
              <a:rPr lang="en-US" dirty="0"/>
              <a:t>Evaluation and Management (E/M) Modifiers</a:t>
            </a:r>
          </a:p>
          <a:p>
            <a:pPr marL="342900" indent="-342900">
              <a:buFont typeface="Arial" panose="020B0604020202020204" pitchFamily="34" charset="0"/>
              <a:buChar char="•"/>
            </a:pPr>
            <a:r>
              <a:rPr lang="en-US" dirty="0"/>
              <a:t>Anatomic Modifiers</a:t>
            </a:r>
          </a:p>
          <a:p>
            <a:pPr marL="342900" indent="-342900">
              <a:buFont typeface="Arial" panose="020B0604020202020204" pitchFamily="34" charset="0"/>
              <a:buChar char="•"/>
            </a:pPr>
            <a:r>
              <a:rPr lang="en-US" dirty="0"/>
              <a:t>Discontinued or Reduced Services Modifiers</a:t>
            </a:r>
          </a:p>
          <a:p>
            <a:pPr marL="342900" indent="-342900">
              <a:buFont typeface="Arial" panose="020B0604020202020204" pitchFamily="34" charset="0"/>
              <a:buChar char="•"/>
            </a:pPr>
            <a:r>
              <a:rPr lang="en-US" dirty="0"/>
              <a:t>Separate, Distinct Service Modifiers</a:t>
            </a:r>
          </a:p>
          <a:p>
            <a:pPr marL="342900" indent="-342900">
              <a:buFont typeface="Arial" panose="020B0604020202020204" pitchFamily="34" charset="0"/>
              <a:buChar char="•"/>
            </a:pPr>
            <a:r>
              <a:rPr lang="en-US" dirty="0"/>
              <a:t>Repeat Procedures Modifiers</a:t>
            </a:r>
          </a:p>
          <a:p>
            <a:pPr marL="342900" indent="-342900">
              <a:buFont typeface="Arial" panose="020B0604020202020204" pitchFamily="34" charset="0"/>
              <a:buChar char="•"/>
            </a:pPr>
            <a:r>
              <a:rPr lang="en-US" dirty="0"/>
              <a:t>Return to Surgery and Increased Services Modifiers</a:t>
            </a:r>
          </a:p>
          <a:p>
            <a:pPr marL="342900" indent="-342900">
              <a:buFont typeface="Arial" panose="020B0604020202020204" pitchFamily="34" charset="0"/>
              <a:buChar char="•"/>
            </a:pPr>
            <a:r>
              <a:rPr lang="en-US" dirty="0"/>
              <a:t>Newer Modifiers</a:t>
            </a:r>
          </a:p>
          <a:p>
            <a:pPr marL="342900" indent="-342900">
              <a:buFont typeface="Arial" panose="020B0604020202020204" pitchFamily="34" charset="0"/>
              <a:buChar char="•"/>
            </a:pPr>
            <a:r>
              <a:rPr lang="en-US" dirty="0"/>
              <a:t>Questions</a:t>
            </a:r>
          </a:p>
          <a:p>
            <a:endParaRPr lang="en-US" dirty="0"/>
          </a:p>
        </p:txBody>
      </p:sp>
    </p:spTree>
    <p:extLst>
      <p:ext uri="{BB962C8B-B14F-4D97-AF65-F5344CB8AC3E}">
        <p14:creationId xmlns:p14="http://schemas.microsoft.com/office/powerpoint/2010/main" val="3541166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736FBA-4FFF-584F-8550-9D9971B18196}"/>
              </a:ext>
            </a:extLst>
          </p:cNvPr>
          <p:cNvSpPr>
            <a:spLocks noGrp="1"/>
          </p:cNvSpPr>
          <p:nvPr>
            <p:ph sz="half" idx="1"/>
          </p:nvPr>
        </p:nvSpPr>
        <p:spPr/>
        <p:txBody>
          <a:bodyPr/>
          <a:lstStyle/>
          <a:p>
            <a:r>
              <a:rPr lang="en-US" dirty="0"/>
              <a:t>Use when procedures are performed on different anatomic sites only when procedures not normally performed together are performed on different anatomic regions OR in some circumstances performed on different non-contiguous lesions</a:t>
            </a:r>
          </a:p>
          <a:p>
            <a:endParaRPr lang="en-US" dirty="0"/>
          </a:p>
          <a:p>
            <a:r>
              <a:rPr lang="en-US" dirty="0"/>
              <a:t>Example: </a:t>
            </a:r>
          </a:p>
          <a:p>
            <a:pPr marL="342900" indent="-342900">
              <a:buFont typeface="Arial" panose="020B0604020202020204" pitchFamily="34" charset="0"/>
              <a:buChar char="•"/>
            </a:pPr>
            <a:r>
              <a:rPr lang="en-US" dirty="0"/>
              <a:t>Patient has destruction of actinic keratosis of the back and a skin biopsy of the cheek</a:t>
            </a:r>
          </a:p>
          <a:p>
            <a:pPr marL="800100" lvl="1" indent="-342900">
              <a:buFont typeface="Arial" panose="020B0604020202020204" pitchFamily="34" charset="0"/>
              <a:buChar char="•"/>
            </a:pPr>
            <a:r>
              <a:rPr lang="en-US" sz="2200" dirty="0"/>
              <a:t>Skin biopsy may be separately coded with appropriate modifier as sites are different</a:t>
            </a:r>
          </a:p>
          <a:p>
            <a:endParaRPr lang="en-US" dirty="0"/>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FC23B542-1848-7470-F03F-7E6A3DCCD733}"/>
              </a:ext>
            </a:extLst>
          </p:cNvPr>
          <p:cNvSpPr>
            <a:spLocks noGrp="1"/>
          </p:cNvSpPr>
          <p:nvPr>
            <p:ph type="body" sz="quarter" idx="14"/>
          </p:nvPr>
        </p:nvSpPr>
        <p:spPr/>
        <p:txBody>
          <a:bodyPr/>
          <a:lstStyle/>
          <a:p>
            <a:r>
              <a:rPr lang="en-US" dirty="0"/>
              <a:t>Modifier 59</a:t>
            </a:r>
          </a:p>
        </p:txBody>
      </p:sp>
      <p:sp>
        <p:nvSpPr>
          <p:cNvPr id="4" name="Title 3">
            <a:extLst>
              <a:ext uri="{FF2B5EF4-FFF2-40B4-BE49-F238E27FC236}">
                <a16:creationId xmlns:a16="http://schemas.microsoft.com/office/drawing/2014/main" id="{20C68D5A-EF96-17C8-FD1A-636C0A1AFE68}"/>
              </a:ext>
            </a:extLst>
          </p:cNvPr>
          <p:cNvSpPr>
            <a:spLocks noGrp="1"/>
          </p:cNvSpPr>
          <p:nvPr>
            <p:ph type="title"/>
          </p:nvPr>
        </p:nvSpPr>
        <p:spPr/>
        <p:txBody>
          <a:bodyPr/>
          <a:lstStyle/>
          <a:p>
            <a:r>
              <a:rPr lang="en-US" dirty="0"/>
              <a:t>Separate, Distinct Service Modifiers</a:t>
            </a:r>
          </a:p>
        </p:txBody>
      </p:sp>
    </p:spTree>
    <p:extLst>
      <p:ext uri="{BB962C8B-B14F-4D97-AF65-F5344CB8AC3E}">
        <p14:creationId xmlns:p14="http://schemas.microsoft.com/office/powerpoint/2010/main" val="1884670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EF0320-F7AB-7C24-A426-98D739570B33}"/>
              </a:ext>
            </a:extLst>
          </p:cNvPr>
          <p:cNvSpPr>
            <a:spLocks noGrp="1"/>
          </p:cNvSpPr>
          <p:nvPr>
            <p:ph sz="half" idx="1"/>
          </p:nvPr>
        </p:nvSpPr>
        <p:spPr/>
        <p:txBody>
          <a:bodyPr/>
          <a:lstStyle/>
          <a:p>
            <a:r>
              <a:rPr lang="en-US" dirty="0"/>
              <a:t>Use when procedures are performed during different encounters on the same date of service</a:t>
            </a:r>
          </a:p>
          <a:p>
            <a:endParaRPr lang="en-US" dirty="0"/>
          </a:p>
          <a:p>
            <a:r>
              <a:rPr lang="en-US" dirty="0"/>
              <a:t>Example: </a:t>
            </a:r>
          </a:p>
          <a:p>
            <a:pPr marL="342900" indent="-342900">
              <a:buFont typeface="Arial" panose="020B0604020202020204" pitchFamily="34" charset="0"/>
              <a:buChar char="•"/>
            </a:pPr>
            <a:r>
              <a:rPr lang="en-US" dirty="0"/>
              <a:t>Patient has a treadmill cardiovascular stress test performed at 9:00 a.m. and a 12-lead EKG performed at 11:30 for further testing</a:t>
            </a:r>
          </a:p>
          <a:p>
            <a:pPr marL="800100" lvl="1" indent="-342900">
              <a:buFont typeface="Arial" panose="020B0604020202020204" pitchFamily="34" charset="0"/>
              <a:buChar char="•"/>
            </a:pPr>
            <a:r>
              <a:rPr lang="en-US" sz="2200" dirty="0"/>
              <a:t>EKG may be separately coded as this was not performed during the same encounter as the stress test</a:t>
            </a: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2C8BEA09-371B-A180-2C77-0DEAB8E591E6}"/>
              </a:ext>
            </a:extLst>
          </p:cNvPr>
          <p:cNvSpPr>
            <a:spLocks noGrp="1"/>
          </p:cNvSpPr>
          <p:nvPr>
            <p:ph type="body" sz="quarter" idx="14"/>
          </p:nvPr>
        </p:nvSpPr>
        <p:spPr/>
        <p:txBody>
          <a:bodyPr/>
          <a:lstStyle/>
          <a:p>
            <a:r>
              <a:rPr lang="en-US" dirty="0"/>
              <a:t>Modifier 59</a:t>
            </a:r>
          </a:p>
        </p:txBody>
      </p:sp>
      <p:sp>
        <p:nvSpPr>
          <p:cNvPr id="4" name="Title 3">
            <a:extLst>
              <a:ext uri="{FF2B5EF4-FFF2-40B4-BE49-F238E27FC236}">
                <a16:creationId xmlns:a16="http://schemas.microsoft.com/office/drawing/2014/main" id="{87C9CFDC-5C7A-2991-CC34-967A5E454385}"/>
              </a:ext>
            </a:extLst>
          </p:cNvPr>
          <p:cNvSpPr>
            <a:spLocks noGrp="1"/>
          </p:cNvSpPr>
          <p:nvPr>
            <p:ph type="title"/>
          </p:nvPr>
        </p:nvSpPr>
        <p:spPr/>
        <p:txBody>
          <a:bodyPr/>
          <a:lstStyle/>
          <a:p>
            <a:r>
              <a:rPr lang="en-US" dirty="0"/>
              <a:t>Separate, Distinct Service Modifiers</a:t>
            </a:r>
          </a:p>
        </p:txBody>
      </p:sp>
      <p:pic>
        <p:nvPicPr>
          <p:cNvPr id="6" name="Picture 5" descr="A picture containing timeline">
            <a:extLst>
              <a:ext uri="{FF2B5EF4-FFF2-40B4-BE49-F238E27FC236}">
                <a16:creationId xmlns:a16="http://schemas.microsoft.com/office/drawing/2014/main" id="{2FF4960A-2FEA-5A18-2D55-BCFA35CD51C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33183" y="4654136"/>
            <a:ext cx="5175703" cy="1722767"/>
          </a:xfrm>
          <a:prstGeom prst="rect">
            <a:avLst/>
          </a:prstGeom>
          <a:effectLst>
            <a:softEdge rad="127000"/>
          </a:effectLst>
        </p:spPr>
      </p:pic>
    </p:spTree>
    <p:extLst>
      <p:ext uri="{BB962C8B-B14F-4D97-AF65-F5344CB8AC3E}">
        <p14:creationId xmlns:p14="http://schemas.microsoft.com/office/powerpoint/2010/main" val="2155183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AED818-8915-01E5-05EF-B0A9967631FF}"/>
              </a:ext>
            </a:extLst>
          </p:cNvPr>
          <p:cNvSpPr>
            <a:spLocks noGrp="1"/>
          </p:cNvSpPr>
          <p:nvPr>
            <p:ph sz="half" idx="1"/>
          </p:nvPr>
        </p:nvSpPr>
        <p:spPr/>
        <p:txBody>
          <a:bodyPr/>
          <a:lstStyle/>
          <a:p>
            <a:r>
              <a:rPr lang="en-US" dirty="0"/>
              <a:t>Use when two services described by timed codes are performed sequentially</a:t>
            </a:r>
          </a:p>
          <a:p>
            <a:endParaRPr lang="en-US" dirty="0"/>
          </a:p>
          <a:p>
            <a:r>
              <a:rPr lang="en-US" dirty="0"/>
              <a:t>Example: </a:t>
            </a:r>
          </a:p>
          <a:p>
            <a:pPr marL="342900" indent="-342900">
              <a:buFont typeface="Arial" panose="020B0604020202020204" pitchFamily="34" charset="0"/>
              <a:buChar char="•"/>
            </a:pPr>
            <a:r>
              <a:rPr lang="en-US" dirty="0"/>
              <a:t>Patient has 15 minutes of therapeutic physical therapy activities performed followed by 10 minutes of gait training</a:t>
            </a:r>
          </a:p>
          <a:p>
            <a:pPr marL="800100" lvl="1" indent="-342900">
              <a:buFont typeface="Arial" panose="020B0604020202020204" pitchFamily="34" charset="0"/>
              <a:buChar char="•"/>
            </a:pPr>
            <a:r>
              <a:rPr lang="en-US" sz="2200" dirty="0"/>
              <a:t>Gait training may be separately coded as long as same block of time does not describe both activities</a:t>
            </a:r>
          </a:p>
          <a:p>
            <a:endParaRPr lang="en-US" dirty="0"/>
          </a:p>
        </p:txBody>
      </p:sp>
      <p:sp>
        <p:nvSpPr>
          <p:cNvPr id="3" name="Text Placeholder 2">
            <a:extLst>
              <a:ext uri="{FF2B5EF4-FFF2-40B4-BE49-F238E27FC236}">
                <a16:creationId xmlns:a16="http://schemas.microsoft.com/office/drawing/2014/main" id="{C63DD010-1E55-67DE-465E-E470D0C97547}"/>
              </a:ext>
            </a:extLst>
          </p:cNvPr>
          <p:cNvSpPr>
            <a:spLocks noGrp="1"/>
          </p:cNvSpPr>
          <p:nvPr>
            <p:ph type="body" sz="quarter" idx="14"/>
          </p:nvPr>
        </p:nvSpPr>
        <p:spPr/>
        <p:txBody>
          <a:bodyPr/>
          <a:lstStyle/>
          <a:p>
            <a:r>
              <a:rPr lang="en-US" dirty="0"/>
              <a:t>Modifier 59</a:t>
            </a:r>
          </a:p>
        </p:txBody>
      </p:sp>
      <p:sp>
        <p:nvSpPr>
          <p:cNvPr id="4" name="Title 3">
            <a:extLst>
              <a:ext uri="{FF2B5EF4-FFF2-40B4-BE49-F238E27FC236}">
                <a16:creationId xmlns:a16="http://schemas.microsoft.com/office/drawing/2014/main" id="{6D89465D-7D2C-8B7D-B2F4-42516D0E6FBF}"/>
              </a:ext>
            </a:extLst>
          </p:cNvPr>
          <p:cNvSpPr>
            <a:spLocks noGrp="1"/>
          </p:cNvSpPr>
          <p:nvPr>
            <p:ph type="title"/>
          </p:nvPr>
        </p:nvSpPr>
        <p:spPr/>
        <p:txBody>
          <a:bodyPr/>
          <a:lstStyle/>
          <a:p>
            <a:r>
              <a:rPr lang="en-US" dirty="0"/>
              <a:t>Separate, Distinct Service Modifiers</a:t>
            </a:r>
          </a:p>
        </p:txBody>
      </p:sp>
    </p:spTree>
    <p:extLst>
      <p:ext uri="{BB962C8B-B14F-4D97-AF65-F5344CB8AC3E}">
        <p14:creationId xmlns:p14="http://schemas.microsoft.com/office/powerpoint/2010/main" val="4108327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CBD441-398B-2332-B0F8-DD27F0B8C41B}"/>
              </a:ext>
            </a:extLst>
          </p:cNvPr>
          <p:cNvSpPr>
            <a:spLocks noGrp="1"/>
          </p:cNvSpPr>
          <p:nvPr>
            <p:ph sz="half" idx="1"/>
          </p:nvPr>
        </p:nvSpPr>
        <p:spPr/>
        <p:txBody>
          <a:bodyPr/>
          <a:lstStyle/>
          <a:p>
            <a:r>
              <a:rPr lang="en-US" dirty="0"/>
              <a:t>Use when a diagnostic procedure is performed prior to a therapeutic procedure and is clearly the basis for proceeding to the therapeutic procedure</a:t>
            </a:r>
          </a:p>
          <a:p>
            <a:pPr marL="342900" indent="-342900">
              <a:buFont typeface="Arial" panose="020B0604020202020204" pitchFamily="34" charset="0"/>
              <a:buChar char="•"/>
            </a:pPr>
            <a:r>
              <a:rPr lang="en-US" dirty="0"/>
              <a:t>Diagnostic procedure must not have been required during the therapeutic procedure AND must clearly provide information needed to decide whether or not to proceed to therapeutic procedure</a:t>
            </a:r>
          </a:p>
          <a:p>
            <a:pPr marL="800100" lvl="1" indent="-342900">
              <a:buFont typeface="Arial" panose="020B0604020202020204" pitchFamily="34" charset="0"/>
              <a:buChar char="•"/>
            </a:pPr>
            <a:r>
              <a:rPr lang="en-US" dirty="0"/>
              <a:t>Patient has diagnostic angiography performed on the iliac artery prior to angioplasty of iliac artery</a:t>
            </a:r>
          </a:p>
          <a:p>
            <a:pPr marL="800100" lvl="1" indent="-342900">
              <a:buFont typeface="Arial" panose="020B0604020202020204" pitchFamily="34" charset="0"/>
              <a:buChar char="•"/>
            </a:pPr>
            <a:r>
              <a:rPr lang="en-US" dirty="0"/>
              <a:t>Angiography may be separately coded as long as it was not previously done and resulted in decision to proceed to angioplasty</a:t>
            </a:r>
          </a:p>
          <a:p>
            <a:endParaRPr lang="en-US" dirty="0"/>
          </a:p>
        </p:txBody>
      </p:sp>
      <p:sp>
        <p:nvSpPr>
          <p:cNvPr id="3" name="Text Placeholder 2">
            <a:extLst>
              <a:ext uri="{FF2B5EF4-FFF2-40B4-BE49-F238E27FC236}">
                <a16:creationId xmlns:a16="http://schemas.microsoft.com/office/drawing/2014/main" id="{3048BBFE-BE7D-7D05-438D-AD02EA4A0F1C}"/>
              </a:ext>
            </a:extLst>
          </p:cNvPr>
          <p:cNvSpPr>
            <a:spLocks noGrp="1"/>
          </p:cNvSpPr>
          <p:nvPr>
            <p:ph type="body" sz="quarter" idx="14"/>
          </p:nvPr>
        </p:nvSpPr>
        <p:spPr/>
        <p:txBody>
          <a:bodyPr/>
          <a:lstStyle/>
          <a:p>
            <a:r>
              <a:rPr lang="en-US" dirty="0"/>
              <a:t>Modifier 59</a:t>
            </a:r>
          </a:p>
        </p:txBody>
      </p:sp>
      <p:sp>
        <p:nvSpPr>
          <p:cNvPr id="4" name="Title 3">
            <a:extLst>
              <a:ext uri="{FF2B5EF4-FFF2-40B4-BE49-F238E27FC236}">
                <a16:creationId xmlns:a16="http://schemas.microsoft.com/office/drawing/2014/main" id="{43240FFC-99CB-F794-B904-A1C597AD41FA}"/>
              </a:ext>
            </a:extLst>
          </p:cNvPr>
          <p:cNvSpPr>
            <a:spLocks noGrp="1"/>
          </p:cNvSpPr>
          <p:nvPr>
            <p:ph type="title"/>
          </p:nvPr>
        </p:nvSpPr>
        <p:spPr/>
        <p:txBody>
          <a:bodyPr/>
          <a:lstStyle/>
          <a:p>
            <a:r>
              <a:rPr lang="en-US" dirty="0"/>
              <a:t>Separate, Distinct Service Modifiers</a:t>
            </a:r>
          </a:p>
        </p:txBody>
      </p:sp>
    </p:spTree>
    <p:extLst>
      <p:ext uri="{BB962C8B-B14F-4D97-AF65-F5344CB8AC3E}">
        <p14:creationId xmlns:p14="http://schemas.microsoft.com/office/powerpoint/2010/main" val="1607271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F9C823-1DCF-3D2B-7AA0-2781CA8447CE}"/>
              </a:ext>
            </a:extLst>
          </p:cNvPr>
          <p:cNvSpPr>
            <a:spLocks noGrp="1"/>
          </p:cNvSpPr>
          <p:nvPr>
            <p:ph sz="half" idx="1"/>
          </p:nvPr>
        </p:nvSpPr>
        <p:spPr/>
        <p:txBody>
          <a:bodyPr/>
          <a:lstStyle/>
          <a:p>
            <a:r>
              <a:rPr lang="en-US" dirty="0"/>
              <a:t>Use when a diagnostic procedure is performed subsequent to a therapeutic procedure only when the diagnostic procedure is not an expected or necessary follow-up</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Diagnostic procedure must not have been required during the therapeutic procedure AND must not be an inherent component of the therapeutic procedure</a:t>
            </a:r>
          </a:p>
          <a:p>
            <a:pPr marL="800100" lvl="1" indent="-342900">
              <a:buFont typeface="Arial" panose="020B0604020202020204" pitchFamily="34" charset="0"/>
              <a:buChar char="•"/>
            </a:pPr>
            <a:r>
              <a:rPr lang="en-US" dirty="0"/>
              <a:t>Patient requires a chest x-ray following chest tube insertion due to development of fever and persistent cough</a:t>
            </a:r>
          </a:p>
          <a:p>
            <a:pPr marL="800100" lvl="1" indent="-342900">
              <a:buFont typeface="Arial" panose="020B0604020202020204" pitchFamily="34" charset="0"/>
              <a:buChar char="•"/>
            </a:pPr>
            <a:r>
              <a:rPr lang="en-US" dirty="0"/>
              <a:t>Chest x-ray may be separately coded due to clinical indications</a:t>
            </a:r>
          </a:p>
          <a:p>
            <a:endParaRPr lang="en-US" dirty="0"/>
          </a:p>
        </p:txBody>
      </p:sp>
      <p:sp>
        <p:nvSpPr>
          <p:cNvPr id="3" name="Text Placeholder 2">
            <a:extLst>
              <a:ext uri="{FF2B5EF4-FFF2-40B4-BE49-F238E27FC236}">
                <a16:creationId xmlns:a16="http://schemas.microsoft.com/office/drawing/2014/main" id="{2FAAE09A-AA3B-B0AC-ED4A-8CE437A38B09}"/>
              </a:ext>
            </a:extLst>
          </p:cNvPr>
          <p:cNvSpPr>
            <a:spLocks noGrp="1"/>
          </p:cNvSpPr>
          <p:nvPr>
            <p:ph type="body" sz="quarter" idx="14"/>
          </p:nvPr>
        </p:nvSpPr>
        <p:spPr/>
        <p:txBody>
          <a:bodyPr/>
          <a:lstStyle/>
          <a:p>
            <a:r>
              <a:rPr lang="en-US" dirty="0"/>
              <a:t>Modifier 59</a:t>
            </a:r>
          </a:p>
        </p:txBody>
      </p:sp>
      <p:sp>
        <p:nvSpPr>
          <p:cNvPr id="4" name="Title 3">
            <a:extLst>
              <a:ext uri="{FF2B5EF4-FFF2-40B4-BE49-F238E27FC236}">
                <a16:creationId xmlns:a16="http://schemas.microsoft.com/office/drawing/2014/main" id="{8B0CB536-1FA5-0794-2BA8-A5E6B925070E}"/>
              </a:ext>
            </a:extLst>
          </p:cNvPr>
          <p:cNvSpPr>
            <a:spLocks noGrp="1"/>
          </p:cNvSpPr>
          <p:nvPr>
            <p:ph type="title"/>
          </p:nvPr>
        </p:nvSpPr>
        <p:spPr/>
        <p:txBody>
          <a:bodyPr/>
          <a:lstStyle/>
          <a:p>
            <a:r>
              <a:rPr lang="en-US" dirty="0"/>
              <a:t>Separate, Distinct Service Modifiers</a:t>
            </a:r>
          </a:p>
        </p:txBody>
      </p:sp>
    </p:spTree>
    <p:extLst>
      <p:ext uri="{BB962C8B-B14F-4D97-AF65-F5344CB8AC3E}">
        <p14:creationId xmlns:p14="http://schemas.microsoft.com/office/powerpoint/2010/main" val="3474962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3CC4F8-0440-3253-8BCE-80B8AD6AC124}"/>
              </a:ext>
            </a:extLst>
          </p:cNvPr>
          <p:cNvSpPr>
            <a:spLocks noGrp="1"/>
          </p:cNvSpPr>
          <p:nvPr>
            <p:ph sz="half" idx="1"/>
          </p:nvPr>
        </p:nvSpPr>
        <p:spPr/>
        <p:txBody>
          <a:bodyPr/>
          <a:lstStyle/>
          <a:p>
            <a:r>
              <a:rPr lang="en-US" dirty="0"/>
              <a:t>Do NOT Use:</a:t>
            </a:r>
          </a:p>
          <a:p>
            <a:pPr marL="342900" indent="-342900">
              <a:buFont typeface="Arial" panose="020B0604020202020204" pitchFamily="34" charset="0"/>
              <a:buChar char="•"/>
            </a:pPr>
            <a:r>
              <a:rPr lang="en-US" dirty="0"/>
              <a:t>In order to clear an NCCI (PTP) edit without clinical justification for the use of the modifier</a:t>
            </a:r>
          </a:p>
          <a:p>
            <a:pPr marL="342900" indent="-342900">
              <a:buFont typeface="Arial" panose="020B0604020202020204" pitchFamily="34" charset="0"/>
              <a:buChar char="•"/>
            </a:pPr>
            <a:r>
              <a:rPr lang="en-US" dirty="0"/>
              <a:t>If a more specific modifier can be used to differentiate circumstances or anatomic sites</a:t>
            </a:r>
          </a:p>
          <a:p>
            <a:pPr marL="342900" indent="-342900">
              <a:buFont typeface="Arial" panose="020B0604020202020204" pitchFamily="34" charset="0"/>
              <a:buChar char="•"/>
            </a:pPr>
            <a:r>
              <a:rPr lang="en-US" dirty="0"/>
              <a:t>With E/M services</a:t>
            </a:r>
          </a:p>
          <a:p>
            <a:pPr marL="342900" indent="-342900">
              <a:buFont typeface="Arial" panose="020B0604020202020204" pitchFamily="34" charset="0"/>
              <a:buChar char="•"/>
            </a:pPr>
            <a:r>
              <a:rPr lang="en-US" dirty="0"/>
              <a:t>With radiation treatment management (77427)</a:t>
            </a:r>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09A70607-73A5-2F78-CE87-7D2B3E82A78C}"/>
              </a:ext>
            </a:extLst>
          </p:cNvPr>
          <p:cNvSpPr>
            <a:spLocks noGrp="1"/>
          </p:cNvSpPr>
          <p:nvPr>
            <p:ph type="body" sz="quarter" idx="14"/>
          </p:nvPr>
        </p:nvSpPr>
        <p:spPr/>
        <p:txBody>
          <a:bodyPr/>
          <a:lstStyle/>
          <a:p>
            <a:r>
              <a:rPr lang="en-US" dirty="0"/>
              <a:t>Modifier 59</a:t>
            </a:r>
          </a:p>
        </p:txBody>
      </p:sp>
      <p:sp>
        <p:nvSpPr>
          <p:cNvPr id="4" name="Title 3">
            <a:extLst>
              <a:ext uri="{FF2B5EF4-FFF2-40B4-BE49-F238E27FC236}">
                <a16:creationId xmlns:a16="http://schemas.microsoft.com/office/drawing/2014/main" id="{55D59092-8D9D-BF67-A6D6-24C5BBE5A832}"/>
              </a:ext>
            </a:extLst>
          </p:cNvPr>
          <p:cNvSpPr>
            <a:spLocks noGrp="1"/>
          </p:cNvSpPr>
          <p:nvPr>
            <p:ph type="title"/>
          </p:nvPr>
        </p:nvSpPr>
        <p:spPr/>
        <p:txBody>
          <a:bodyPr/>
          <a:lstStyle/>
          <a:p>
            <a:r>
              <a:rPr lang="en-US" dirty="0"/>
              <a:t>Separate, Distinct Service Modifiers</a:t>
            </a:r>
          </a:p>
        </p:txBody>
      </p:sp>
      <p:pic>
        <p:nvPicPr>
          <p:cNvPr id="6" name="Picture 5" descr="Shape, background pattern&#10;&#10;Description automatically generated">
            <a:extLst>
              <a:ext uri="{FF2B5EF4-FFF2-40B4-BE49-F238E27FC236}">
                <a16:creationId xmlns:a16="http://schemas.microsoft.com/office/drawing/2014/main" id="{986D7D60-BAC2-86F1-9A34-84B2BF58192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03135" y="3955925"/>
            <a:ext cx="1719238" cy="1926992"/>
          </a:xfrm>
          <a:prstGeom prst="rect">
            <a:avLst/>
          </a:prstGeom>
          <a:effectLst>
            <a:softEdge rad="12700"/>
          </a:effectLst>
        </p:spPr>
      </p:pic>
    </p:spTree>
    <p:extLst>
      <p:ext uri="{BB962C8B-B14F-4D97-AF65-F5344CB8AC3E}">
        <p14:creationId xmlns:p14="http://schemas.microsoft.com/office/powerpoint/2010/main" val="506190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0A15E0-E2CB-E9EA-15EE-25D552A2B61A}"/>
              </a:ext>
            </a:extLst>
          </p:cNvPr>
          <p:cNvSpPr>
            <a:spLocks noGrp="1"/>
          </p:cNvSpPr>
          <p:nvPr>
            <p:ph sz="half" idx="1"/>
          </p:nvPr>
        </p:nvSpPr>
        <p:spPr>
          <a:xfrm>
            <a:off x="838200" y="1280094"/>
            <a:ext cx="9683618" cy="4027291"/>
          </a:xfrm>
        </p:spPr>
        <p:txBody>
          <a:bodyPr/>
          <a:lstStyle/>
          <a:p>
            <a:r>
              <a:rPr lang="en-US" sz="2000" dirty="0"/>
              <a:t>XE, </a:t>
            </a:r>
            <a:r>
              <a:rPr lang="en-US" sz="2000" i="1" dirty="0"/>
              <a:t>Separate Encounter, A Service That Is Distinct Because It Occurred During A Separate Encounter</a:t>
            </a:r>
          </a:p>
          <a:p>
            <a:endParaRPr lang="en-US" sz="2000" dirty="0"/>
          </a:p>
          <a:p>
            <a:r>
              <a:rPr lang="en-US" sz="2000" dirty="0"/>
              <a:t>XS, </a:t>
            </a:r>
            <a:r>
              <a:rPr lang="en-US" sz="2000" i="1" dirty="0"/>
              <a:t>Separate Structure, A Service That Is Distinct Because It Was Performed On A Separate Organ/Structure</a:t>
            </a:r>
          </a:p>
          <a:p>
            <a:endParaRPr lang="en-US" sz="2000" dirty="0"/>
          </a:p>
          <a:p>
            <a:r>
              <a:rPr lang="en-US" sz="2000" dirty="0"/>
              <a:t>XP, </a:t>
            </a:r>
            <a:r>
              <a:rPr lang="en-US" sz="2000" i="1" dirty="0"/>
              <a:t>Separate Practitioner, A Service That Is Distinct Because It Was Performed By A Different Practitioner</a:t>
            </a:r>
          </a:p>
          <a:p>
            <a:endParaRPr lang="en-US" sz="2000" dirty="0"/>
          </a:p>
          <a:p>
            <a:r>
              <a:rPr lang="en-US" sz="2000" dirty="0"/>
              <a:t>XU, </a:t>
            </a:r>
            <a:r>
              <a:rPr lang="en-US" sz="2000" i="1" dirty="0"/>
              <a:t>Unusual Non-Overlapping Service, The Use Of A Service That Is Distinct Because It Does Not Overlap Usual Components Of The Main Service</a:t>
            </a:r>
          </a:p>
          <a:p>
            <a:endParaRPr lang="en-US" sz="2000" dirty="0"/>
          </a:p>
          <a:p>
            <a:r>
              <a:rPr lang="en-US" sz="2000" b="1" dirty="0"/>
              <a:t>These modifiers are used in the place of modifier 59. Do not append both modifier 59 and X- modifier on one code.</a:t>
            </a:r>
          </a:p>
          <a:p>
            <a:r>
              <a:rPr lang="en-US" sz="2000" b="1" dirty="0">
                <a:hlinkClick r:id="rId3"/>
              </a:rPr>
              <a:t>https://www.cms.gov/files/document/mln1783722-proper-use-modifiers-59-xepsu.pdf</a:t>
            </a:r>
            <a:r>
              <a:rPr lang="en-US" sz="2000" b="1" dirty="0"/>
              <a:t>   </a:t>
            </a:r>
          </a:p>
        </p:txBody>
      </p:sp>
      <p:sp>
        <p:nvSpPr>
          <p:cNvPr id="3" name="Text Placeholder 2">
            <a:extLst>
              <a:ext uri="{FF2B5EF4-FFF2-40B4-BE49-F238E27FC236}">
                <a16:creationId xmlns:a16="http://schemas.microsoft.com/office/drawing/2014/main" id="{503B77FF-E587-EB74-06EA-EDEC7EB66CE1}"/>
              </a:ext>
            </a:extLst>
          </p:cNvPr>
          <p:cNvSpPr>
            <a:spLocks noGrp="1"/>
          </p:cNvSpPr>
          <p:nvPr>
            <p:ph type="body" sz="quarter" idx="14"/>
          </p:nvPr>
        </p:nvSpPr>
        <p:spPr/>
        <p:txBody>
          <a:bodyPr/>
          <a:lstStyle/>
          <a:p>
            <a:r>
              <a:rPr lang="en-US" dirty="0"/>
              <a:t>Modifiers XE, XS, XP, XU</a:t>
            </a:r>
          </a:p>
        </p:txBody>
      </p:sp>
      <p:sp>
        <p:nvSpPr>
          <p:cNvPr id="4" name="Title 3">
            <a:extLst>
              <a:ext uri="{FF2B5EF4-FFF2-40B4-BE49-F238E27FC236}">
                <a16:creationId xmlns:a16="http://schemas.microsoft.com/office/drawing/2014/main" id="{D20C5751-747D-3814-DFF2-2C9A0EFFA430}"/>
              </a:ext>
            </a:extLst>
          </p:cNvPr>
          <p:cNvSpPr>
            <a:spLocks noGrp="1"/>
          </p:cNvSpPr>
          <p:nvPr>
            <p:ph type="title"/>
          </p:nvPr>
        </p:nvSpPr>
        <p:spPr/>
        <p:txBody>
          <a:bodyPr/>
          <a:lstStyle/>
          <a:p>
            <a:r>
              <a:rPr lang="en-US" sz="2800" dirty="0"/>
              <a:t>Separate, Distinct Service Modifiers</a:t>
            </a:r>
            <a:endParaRPr lang="en-US" dirty="0"/>
          </a:p>
        </p:txBody>
      </p:sp>
    </p:spTree>
    <p:extLst>
      <p:ext uri="{BB962C8B-B14F-4D97-AF65-F5344CB8AC3E}">
        <p14:creationId xmlns:p14="http://schemas.microsoft.com/office/powerpoint/2010/main" val="1097344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2255-7C20-2520-D34C-133DAC80F459}"/>
              </a:ext>
            </a:extLst>
          </p:cNvPr>
          <p:cNvSpPr>
            <a:spLocks noGrp="1"/>
          </p:cNvSpPr>
          <p:nvPr>
            <p:ph type="title"/>
          </p:nvPr>
        </p:nvSpPr>
        <p:spPr>
          <a:xfrm>
            <a:off x="620889" y="1884324"/>
            <a:ext cx="6412957" cy="2399898"/>
          </a:xfrm>
        </p:spPr>
        <p:txBody>
          <a:bodyPr/>
          <a:lstStyle/>
          <a:p>
            <a:r>
              <a:rPr lang="en-US" dirty="0"/>
              <a:t>Repeat Procedure Modifiers</a:t>
            </a:r>
          </a:p>
        </p:txBody>
      </p:sp>
    </p:spTree>
    <p:extLst>
      <p:ext uri="{BB962C8B-B14F-4D97-AF65-F5344CB8AC3E}">
        <p14:creationId xmlns:p14="http://schemas.microsoft.com/office/powerpoint/2010/main" val="3144302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B208C3-E5BB-C7B5-2B20-FC5C06E2F752}"/>
              </a:ext>
            </a:extLst>
          </p:cNvPr>
          <p:cNvSpPr>
            <a:spLocks noGrp="1"/>
          </p:cNvSpPr>
          <p:nvPr>
            <p:ph sz="half" idx="1"/>
          </p:nvPr>
        </p:nvSpPr>
        <p:spPr>
          <a:xfrm>
            <a:off x="845797" y="1509936"/>
            <a:ext cx="9683618" cy="4614859"/>
          </a:xfrm>
        </p:spPr>
        <p:txBody>
          <a:bodyPr/>
          <a:lstStyle/>
          <a:p>
            <a:r>
              <a:rPr lang="en-US" dirty="0"/>
              <a:t>76, </a:t>
            </a:r>
            <a:r>
              <a:rPr lang="en-US" i="1" dirty="0"/>
              <a:t>Repeat Procedure or Service by Same Physician or Other Qualified Health Care Professional</a:t>
            </a:r>
            <a:endParaRPr lang="en-US" dirty="0"/>
          </a:p>
          <a:p>
            <a:r>
              <a:rPr lang="en-US" dirty="0"/>
              <a:t>77, </a:t>
            </a:r>
            <a:r>
              <a:rPr lang="en-US" i="1" dirty="0"/>
              <a:t>Repeat Procedure by Another Physician or Other Qualified Health Care Professional</a:t>
            </a:r>
          </a:p>
          <a:p>
            <a:endParaRPr lang="en-US" dirty="0"/>
          </a:p>
          <a:p>
            <a:pPr marL="342900" indent="-342900">
              <a:buFont typeface="Arial" panose="020B0604020202020204" pitchFamily="34" charset="0"/>
              <a:buChar char="•"/>
            </a:pPr>
            <a:r>
              <a:rPr lang="en-US" dirty="0"/>
              <a:t>Used when the procedure performed is the exact procedure performed previously by the same or a different physician on the same date of service or during the global postoperative period. </a:t>
            </a:r>
          </a:p>
          <a:p>
            <a:pPr marL="800100" lvl="1" indent="-342900">
              <a:buFont typeface="Arial" panose="020B0604020202020204" pitchFamily="34" charset="0"/>
              <a:buChar char="•"/>
            </a:pPr>
            <a:r>
              <a:rPr lang="en-US" sz="2200" dirty="0"/>
              <a:t>Example: Multiple electrocardiograms are performed for the same patient on the same date of service. Modifier 76 or 77 would be appended to the subsequent ECGs </a:t>
            </a:r>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FE168B38-07F5-02C1-C695-BD55E90F322E}"/>
              </a:ext>
            </a:extLst>
          </p:cNvPr>
          <p:cNvSpPr>
            <a:spLocks noGrp="1"/>
          </p:cNvSpPr>
          <p:nvPr>
            <p:ph type="body" sz="quarter" idx="14"/>
          </p:nvPr>
        </p:nvSpPr>
        <p:spPr/>
        <p:txBody>
          <a:bodyPr/>
          <a:lstStyle/>
          <a:p>
            <a:r>
              <a:rPr lang="en-US" dirty="0"/>
              <a:t>Modifiers 76 and 77</a:t>
            </a:r>
          </a:p>
        </p:txBody>
      </p:sp>
      <p:sp>
        <p:nvSpPr>
          <p:cNvPr id="4" name="Title 3">
            <a:extLst>
              <a:ext uri="{FF2B5EF4-FFF2-40B4-BE49-F238E27FC236}">
                <a16:creationId xmlns:a16="http://schemas.microsoft.com/office/drawing/2014/main" id="{E00C7CC8-ED15-7377-9E24-5CC3C3DF74EA}"/>
              </a:ext>
            </a:extLst>
          </p:cNvPr>
          <p:cNvSpPr>
            <a:spLocks noGrp="1"/>
          </p:cNvSpPr>
          <p:nvPr>
            <p:ph type="title"/>
          </p:nvPr>
        </p:nvSpPr>
        <p:spPr/>
        <p:txBody>
          <a:bodyPr/>
          <a:lstStyle/>
          <a:p>
            <a:r>
              <a:rPr lang="en-US" dirty="0"/>
              <a:t>Repeat Procedure Modifiers</a:t>
            </a:r>
          </a:p>
        </p:txBody>
      </p:sp>
    </p:spTree>
    <p:extLst>
      <p:ext uri="{BB962C8B-B14F-4D97-AF65-F5344CB8AC3E}">
        <p14:creationId xmlns:p14="http://schemas.microsoft.com/office/powerpoint/2010/main" val="3503487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33EC82-0802-E00C-F5ED-9CB9BE84FBD4}"/>
              </a:ext>
            </a:extLst>
          </p:cNvPr>
          <p:cNvSpPr>
            <a:spLocks noGrp="1"/>
          </p:cNvSpPr>
          <p:nvPr>
            <p:ph sz="half" idx="1"/>
          </p:nvPr>
        </p:nvSpPr>
        <p:spPr/>
        <p:txBody>
          <a:bodyPr/>
          <a:lstStyle/>
          <a:p>
            <a:r>
              <a:rPr lang="en-US" dirty="0"/>
              <a:t>When modifier 76 or 77 is used, the reason for the repeated service should be entered in the narrative field in item 19 on the CMS-1500 claim form or in the designated electronic field for electronic claims.</a:t>
            </a:r>
          </a:p>
          <a:p>
            <a:endParaRPr lang="en-US" dirty="0"/>
          </a:p>
          <a:p>
            <a:r>
              <a:rPr lang="en-US" dirty="0"/>
              <a:t>Reasons may include:</a:t>
            </a:r>
          </a:p>
          <a:p>
            <a:pPr marL="342900" indent="-342900">
              <a:buFont typeface="Arial" panose="020B0604020202020204" pitchFamily="34" charset="0"/>
              <a:buChar char="•"/>
            </a:pPr>
            <a:r>
              <a:rPr lang="en-US" dirty="0"/>
              <a:t>It was performed for comparative purposes</a:t>
            </a:r>
          </a:p>
          <a:p>
            <a:pPr marL="342900" indent="-342900">
              <a:buFont typeface="Arial" panose="020B0604020202020204" pitchFamily="34" charset="0"/>
              <a:buChar char="•"/>
            </a:pPr>
            <a:r>
              <a:rPr lang="en-US" dirty="0"/>
              <a:t>The two services were performed at different times (indicate actual times)</a:t>
            </a:r>
          </a:p>
          <a:p>
            <a:pPr marL="342900" indent="-342900">
              <a:buFont typeface="Arial" panose="020B0604020202020204" pitchFamily="34" charset="0"/>
              <a:buChar char="•"/>
            </a:pPr>
            <a:r>
              <a:rPr lang="en-US" dirty="0"/>
              <a:t>It was for follow-up after treatment or intervention</a:t>
            </a:r>
          </a:p>
          <a:p>
            <a:pPr marL="342900" indent="-342900">
              <a:buFont typeface="Arial" panose="020B0604020202020204" pitchFamily="34" charset="0"/>
              <a:buChar char="•"/>
            </a:pPr>
            <a:r>
              <a:rPr lang="en-US" dirty="0"/>
              <a:t>It was to repeat a test at different intervals</a:t>
            </a:r>
          </a:p>
          <a:p>
            <a:endParaRPr lang="en-US" dirty="0"/>
          </a:p>
          <a:p>
            <a:r>
              <a:rPr lang="en-US" dirty="0"/>
              <a:t>Documentation may be required to support medical necessity. </a:t>
            </a:r>
          </a:p>
        </p:txBody>
      </p:sp>
      <p:sp>
        <p:nvSpPr>
          <p:cNvPr id="3" name="Text Placeholder 2">
            <a:extLst>
              <a:ext uri="{FF2B5EF4-FFF2-40B4-BE49-F238E27FC236}">
                <a16:creationId xmlns:a16="http://schemas.microsoft.com/office/drawing/2014/main" id="{64B5CEBE-C510-DA02-B653-542DBD0EB4C2}"/>
              </a:ext>
            </a:extLst>
          </p:cNvPr>
          <p:cNvSpPr>
            <a:spLocks noGrp="1"/>
          </p:cNvSpPr>
          <p:nvPr>
            <p:ph type="body" sz="quarter" idx="14"/>
          </p:nvPr>
        </p:nvSpPr>
        <p:spPr/>
        <p:txBody>
          <a:bodyPr/>
          <a:lstStyle/>
          <a:p>
            <a:r>
              <a:rPr lang="en-US" dirty="0"/>
              <a:t>Modifiers 76 and 77</a:t>
            </a:r>
          </a:p>
          <a:p>
            <a:endParaRPr lang="en-US" dirty="0"/>
          </a:p>
        </p:txBody>
      </p:sp>
      <p:sp>
        <p:nvSpPr>
          <p:cNvPr id="4" name="Title 3">
            <a:extLst>
              <a:ext uri="{FF2B5EF4-FFF2-40B4-BE49-F238E27FC236}">
                <a16:creationId xmlns:a16="http://schemas.microsoft.com/office/drawing/2014/main" id="{F259BFB9-B98A-0FDC-1319-5644FC67B50F}"/>
              </a:ext>
            </a:extLst>
          </p:cNvPr>
          <p:cNvSpPr>
            <a:spLocks noGrp="1"/>
          </p:cNvSpPr>
          <p:nvPr>
            <p:ph type="title"/>
          </p:nvPr>
        </p:nvSpPr>
        <p:spPr/>
        <p:txBody>
          <a:bodyPr/>
          <a:lstStyle/>
          <a:p>
            <a:r>
              <a:rPr lang="en-US" dirty="0"/>
              <a:t>Repeat Procedure Modifiers</a:t>
            </a:r>
          </a:p>
        </p:txBody>
      </p:sp>
    </p:spTree>
    <p:extLst>
      <p:ext uri="{BB962C8B-B14F-4D97-AF65-F5344CB8AC3E}">
        <p14:creationId xmlns:p14="http://schemas.microsoft.com/office/powerpoint/2010/main" val="23884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AAC06AA9-404D-9033-D625-927B5CCA24EF}"/>
              </a:ext>
            </a:extLst>
          </p:cNvPr>
          <p:cNvGraphicFramePr>
            <a:graphicFrameLocks noGrp="1"/>
          </p:cNvGraphicFramePr>
          <p:nvPr>
            <p:ph type="pic" sz="quarter" idx="10"/>
            <p:extLst>
              <p:ext uri="{D42A27DB-BD31-4B8C-83A1-F6EECF244321}">
                <p14:modId xmlns:p14="http://schemas.microsoft.com/office/powerpoint/2010/main" val="3845547997"/>
              </p:ext>
            </p:extLst>
          </p:nvPr>
        </p:nvGraphicFramePr>
        <p:xfrm>
          <a:off x="1364832" y="1395413"/>
          <a:ext cx="9599948" cy="4042862"/>
        </p:xfrm>
        <a:graphic>
          <a:graphicData uri="http://schemas.openxmlformats.org/drawingml/2006/table">
            <a:tbl>
              <a:tblPr firstRow="1" bandRow="1">
                <a:effectLst>
                  <a:outerShdw blurRad="50800" dist="38100" dir="13500000" algn="br" rotWithShape="0">
                    <a:prstClr val="black">
                      <a:alpha val="40000"/>
                    </a:prstClr>
                  </a:outerShdw>
                </a:effectLst>
                <a:tableStyleId>{5C22544A-7EE6-4342-B048-85BDC9FD1C3A}</a:tableStyleId>
              </a:tblPr>
              <a:tblGrid>
                <a:gridCol w="4799974">
                  <a:extLst>
                    <a:ext uri="{9D8B030D-6E8A-4147-A177-3AD203B41FA5}">
                      <a16:colId xmlns:a16="http://schemas.microsoft.com/office/drawing/2014/main" val="2447636382"/>
                    </a:ext>
                  </a:extLst>
                </a:gridCol>
                <a:gridCol w="4799974">
                  <a:extLst>
                    <a:ext uri="{9D8B030D-6E8A-4147-A177-3AD203B41FA5}">
                      <a16:colId xmlns:a16="http://schemas.microsoft.com/office/drawing/2014/main" val="2431114582"/>
                    </a:ext>
                  </a:extLst>
                </a:gridCol>
              </a:tblGrid>
              <a:tr h="467715">
                <a:tc>
                  <a:txBody>
                    <a:bodyPr/>
                    <a:lstStyle/>
                    <a:p>
                      <a:r>
                        <a:rPr lang="en-US" dirty="0"/>
                        <a:t>Level I Modifiers</a:t>
                      </a:r>
                    </a:p>
                  </a:txBody>
                  <a:tcPr/>
                </a:tc>
                <a:tc>
                  <a:txBody>
                    <a:bodyPr/>
                    <a:lstStyle/>
                    <a:p>
                      <a:r>
                        <a:rPr lang="en-US" dirty="0"/>
                        <a:t>Level II Modifiers</a:t>
                      </a:r>
                    </a:p>
                  </a:txBody>
                  <a:tcPr/>
                </a:tc>
                <a:extLst>
                  <a:ext uri="{0D108BD9-81ED-4DB2-BD59-A6C34878D82A}">
                    <a16:rowId xmlns:a16="http://schemas.microsoft.com/office/drawing/2014/main" val="1398613335"/>
                  </a:ext>
                </a:extLst>
              </a:tr>
              <a:tr h="3575147">
                <a:tc>
                  <a:txBody>
                    <a:bodyPr/>
                    <a:lstStyle/>
                    <a:p>
                      <a:pPr marL="285750" indent="-285750">
                        <a:buFont typeface="Arial" panose="020B0604020202020204" pitchFamily="34" charset="0"/>
                        <a:buChar char="•"/>
                      </a:pPr>
                      <a:r>
                        <a:rPr lang="en-US" dirty="0"/>
                        <a:t>Developed by the American Medical Association (AMA)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Numeric modifiers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Indicates a change in the description of the code without a change in meaning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See Appendix A of CPT book for complete listing</a:t>
                      </a:r>
                    </a:p>
                  </a:txBody>
                  <a:tcPr/>
                </a:tc>
                <a:tc>
                  <a:txBody>
                    <a:bodyPr/>
                    <a:lstStyle/>
                    <a:p>
                      <a:pPr marL="285750" indent="-285750">
                        <a:buFont typeface="Arial" panose="020B0604020202020204" pitchFamily="34" charset="0"/>
                        <a:buChar char="•"/>
                      </a:pPr>
                      <a:r>
                        <a:rPr lang="en-US" dirty="0"/>
                        <a:t>Developed by CMS (HCFA)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Alpha-numeric modifiers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Used to explain various circumstances that apply to provided services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See Appendix B of HCPCS Manual for complete listing</a:t>
                      </a:r>
                    </a:p>
                  </a:txBody>
                  <a:tcPr/>
                </a:tc>
                <a:extLst>
                  <a:ext uri="{0D108BD9-81ED-4DB2-BD59-A6C34878D82A}">
                    <a16:rowId xmlns:a16="http://schemas.microsoft.com/office/drawing/2014/main" val="3122056593"/>
                  </a:ext>
                </a:extLst>
              </a:tr>
            </a:tbl>
          </a:graphicData>
        </a:graphic>
      </p:graphicFrame>
      <p:sp>
        <p:nvSpPr>
          <p:cNvPr id="5" name="TextBox 4">
            <a:extLst>
              <a:ext uri="{FF2B5EF4-FFF2-40B4-BE49-F238E27FC236}">
                <a16:creationId xmlns:a16="http://schemas.microsoft.com/office/drawing/2014/main" id="{3688754C-1DDD-60C1-FB5B-44C9B9F5B5D3}"/>
              </a:ext>
            </a:extLst>
          </p:cNvPr>
          <p:cNvSpPr txBox="1"/>
          <p:nvPr/>
        </p:nvSpPr>
        <p:spPr>
          <a:xfrm>
            <a:off x="1364833" y="420923"/>
            <a:ext cx="6096000" cy="523220"/>
          </a:xfrm>
          <a:prstGeom prst="rect">
            <a:avLst/>
          </a:prstGeom>
          <a:noFill/>
        </p:spPr>
        <p:txBody>
          <a:bodyPr wrap="square">
            <a:spAutoFit/>
          </a:bodyPr>
          <a:lstStyle/>
          <a:p>
            <a:r>
              <a:rPr lang="en-US" sz="2800" b="1" dirty="0"/>
              <a:t>Brief Facts on Modifiers</a:t>
            </a:r>
          </a:p>
        </p:txBody>
      </p:sp>
    </p:spTree>
    <p:extLst>
      <p:ext uri="{BB962C8B-B14F-4D97-AF65-F5344CB8AC3E}">
        <p14:creationId xmlns:p14="http://schemas.microsoft.com/office/powerpoint/2010/main" val="684776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5A4DE6-256C-86E7-9647-77C7239BD1BB}"/>
              </a:ext>
            </a:extLst>
          </p:cNvPr>
          <p:cNvSpPr>
            <a:spLocks noGrp="1"/>
          </p:cNvSpPr>
          <p:nvPr>
            <p:ph sz="half" idx="1"/>
          </p:nvPr>
        </p:nvSpPr>
        <p:spPr/>
        <p:txBody>
          <a:bodyPr/>
          <a:lstStyle/>
          <a:p>
            <a:pPr marL="342900" indent="-342900">
              <a:buFont typeface="Arial" panose="020B0604020202020204" pitchFamily="34" charset="0"/>
              <a:buChar char="•"/>
            </a:pPr>
            <a:r>
              <a:rPr lang="en-US" dirty="0"/>
              <a:t>Do not use with E/M codes.  </a:t>
            </a:r>
          </a:p>
          <a:p>
            <a:pPr marL="342900" indent="-342900">
              <a:buFont typeface="Arial" panose="020B0604020202020204" pitchFamily="34" charset="0"/>
              <a:buChar char="•"/>
            </a:pPr>
            <a:r>
              <a:rPr lang="en-US" dirty="0"/>
              <a:t>Do not use when the definition of the code indicates a repeated procedure or redo (57511, </a:t>
            </a:r>
            <a:r>
              <a:rPr lang="en-US" i="1" dirty="0"/>
              <a:t>Cautery of cervix; </a:t>
            </a:r>
            <a:r>
              <a:rPr lang="en-US" i="1" dirty="0" err="1"/>
              <a:t>cryocautery</a:t>
            </a:r>
            <a:r>
              <a:rPr lang="en-US" i="1" dirty="0"/>
              <a:t>, initial or repeat</a:t>
            </a:r>
            <a:r>
              <a:rPr lang="en-US" dirty="0"/>
              <a:t>). </a:t>
            </a:r>
          </a:p>
          <a:p>
            <a:pPr marL="342900" indent="-342900">
              <a:buFont typeface="Arial" panose="020B0604020202020204" pitchFamily="34" charset="0"/>
              <a:buChar char="•"/>
            </a:pPr>
            <a:r>
              <a:rPr lang="en-US" dirty="0"/>
              <a:t>Do not use when the same procedure is performed multiple times during a single session. </a:t>
            </a:r>
          </a:p>
          <a:p>
            <a:pPr marL="800100" lvl="1" indent="-342900">
              <a:buFont typeface="Arial" panose="020B0604020202020204" pitchFamily="34" charset="0"/>
              <a:buChar char="•"/>
            </a:pPr>
            <a:r>
              <a:rPr lang="en-US" dirty="0"/>
              <a:t>Patient presents for nerve repair with vein graft of two separate nerves which is performed during a single encounter. CPT code 64911 would be assigned once for each nerve graft performed with modifier 59 or XS assigned to the second instance of the code</a:t>
            </a:r>
          </a:p>
          <a:p>
            <a:pPr marL="800100" lvl="1"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196D4FFF-3FDF-29D7-15D1-9BF451E884A1}"/>
              </a:ext>
            </a:extLst>
          </p:cNvPr>
          <p:cNvSpPr>
            <a:spLocks noGrp="1"/>
          </p:cNvSpPr>
          <p:nvPr>
            <p:ph type="body" sz="quarter" idx="14"/>
          </p:nvPr>
        </p:nvSpPr>
        <p:spPr/>
        <p:txBody>
          <a:bodyPr/>
          <a:lstStyle/>
          <a:p>
            <a:r>
              <a:rPr lang="en-US" dirty="0"/>
              <a:t>Modifiers 76 and 77</a:t>
            </a:r>
          </a:p>
          <a:p>
            <a:endParaRPr lang="en-US" dirty="0"/>
          </a:p>
        </p:txBody>
      </p:sp>
      <p:sp>
        <p:nvSpPr>
          <p:cNvPr id="4" name="Title 3">
            <a:extLst>
              <a:ext uri="{FF2B5EF4-FFF2-40B4-BE49-F238E27FC236}">
                <a16:creationId xmlns:a16="http://schemas.microsoft.com/office/drawing/2014/main" id="{CEAC3756-49C2-80F8-37FA-A5B281A244D7}"/>
              </a:ext>
            </a:extLst>
          </p:cNvPr>
          <p:cNvSpPr>
            <a:spLocks noGrp="1"/>
          </p:cNvSpPr>
          <p:nvPr>
            <p:ph type="title"/>
          </p:nvPr>
        </p:nvSpPr>
        <p:spPr/>
        <p:txBody>
          <a:bodyPr/>
          <a:lstStyle/>
          <a:p>
            <a:r>
              <a:rPr lang="en-US" dirty="0"/>
              <a:t>Repeat Procedure Modifiers</a:t>
            </a:r>
          </a:p>
        </p:txBody>
      </p:sp>
    </p:spTree>
    <p:extLst>
      <p:ext uri="{BB962C8B-B14F-4D97-AF65-F5344CB8AC3E}">
        <p14:creationId xmlns:p14="http://schemas.microsoft.com/office/powerpoint/2010/main" val="3428828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9D0699-94C1-4220-143B-E26F279A53FE}"/>
              </a:ext>
            </a:extLst>
          </p:cNvPr>
          <p:cNvSpPr>
            <a:spLocks noGrp="1"/>
          </p:cNvSpPr>
          <p:nvPr>
            <p:ph sz="half" idx="1"/>
          </p:nvPr>
        </p:nvSpPr>
        <p:spPr>
          <a:xfrm>
            <a:off x="557542" y="1310760"/>
            <a:ext cx="9683618" cy="4614859"/>
          </a:xfrm>
        </p:spPr>
        <p:txBody>
          <a:bodyPr/>
          <a:lstStyle/>
          <a:p>
            <a:r>
              <a:rPr lang="en-US" sz="2000" i="1" dirty="0"/>
              <a:t>Repeat Clinical Diagnostic Laboratory Test</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Used when it is medically necessary to repeat the same lab procedure on a single date of service to obtain multiple results. </a:t>
            </a:r>
          </a:p>
          <a:p>
            <a:pPr marL="800100" lvl="1" indent="-342900">
              <a:buFont typeface="Arial" panose="020B0604020202020204" pitchFamily="34" charset="0"/>
              <a:buChar char="•"/>
            </a:pPr>
            <a:r>
              <a:rPr lang="en-US" dirty="0"/>
              <a:t>Examples: Repeated arterial blood-gas measurement to monitor patient’s condition or follow up with potassium level after treatment of hyperkalemia</a:t>
            </a:r>
            <a:endParaRPr lang="en-US" sz="2000" dirty="0"/>
          </a:p>
          <a:p>
            <a:pPr marL="342900" indent="-342900">
              <a:buFont typeface="Arial" panose="020B0604020202020204" pitchFamily="34" charset="0"/>
              <a:buChar char="•"/>
            </a:pPr>
            <a:r>
              <a:rPr lang="en-US" sz="2000" dirty="0"/>
              <a:t>Do not use when tests are rerun to confirm initial results, due to testing problems with specimens or equipment or for other reasons when a one-time result is all that is necessary</a:t>
            </a:r>
          </a:p>
          <a:p>
            <a:pPr marL="342900" indent="-342900">
              <a:buFont typeface="Arial" panose="020B0604020202020204" pitchFamily="34" charset="0"/>
              <a:buChar char="•"/>
            </a:pPr>
            <a:r>
              <a:rPr lang="en-US" sz="2000" dirty="0"/>
              <a:t>Do not use when multiple specimens are required to complete a single lab test </a:t>
            </a:r>
          </a:p>
          <a:p>
            <a:pPr marL="800100" lvl="1" indent="-342900">
              <a:buFont typeface="Arial" panose="020B0604020202020204" pitchFamily="34" charset="0"/>
              <a:buChar char="•"/>
            </a:pPr>
            <a:r>
              <a:rPr lang="en-US" dirty="0"/>
              <a:t>Example: Glucose tolerance test (82951)- Blood specimens are obtained at specific intervals. Because the description of the code includes “three specimens”, modifier 91 would not be reported.</a:t>
            </a:r>
          </a:p>
          <a:p>
            <a:endParaRPr lang="en-US" dirty="0"/>
          </a:p>
        </p:txBody>
      </p:sp>
      <p:sp>
        <p:nvSpPr>
          <p:cNvPr id="3" name="Text Placeholder 2">
            <a:extLst>
              <a:ext uri="{FF2B5EF4-FFF2-40B4-BE49-F238E27FC236}">
                <a16:creationId xmlns:a16="http://schemas.microsoft.com/office/drawing/2014/main" id="{DF907220-0818-8736-4C1D-B3BDF82D271B}"/>
              </a:ext>
            </a:extLst>
          </p:cNvPr>
          <p:cNvSpPr>
            <a:spLocks noGrp="1"/>
          </p:cNvSpPr>
          <p:nvPr>
            <p:ph type="body" sz="quarter" idx="14"/>
          </p:nvPr>
        </p:nvSpPr>
        <p:spPr/>
        <p:txBody>
          <a:bodyPr/>
          <a:lstStyle/>
          <a:p>
            <a:r>
              <a:rPr lang="en-US" dirty="0"/>
              <a:t>Modifier 91</a:t>
            </a:r>
          </a:p>
        </p:txBody>
      </p:sp>
      <p:sp>
        <p:nvSpPr>
          <p:cNvPr id="4" name="Title 3">
            <a:extLst>
              <a:ext uri="{FF2B5EF4-FFF2-40B4-BE49-F238E27FC236}">
                <a16:creationId xmlns:a16="http://schemas.microsoft.com/office/drawing/2014/main" id="{B0D318E9-13DD-E8CA-0F7D-457FEB282BC2}"/>
              </a:ext>
            </a:extLst>
          </p:cNvPr>
          <p:cNvSpPr>
            <a:spLocks noGrp="1"/>
          </p:cNvSpPr>
          <p:nvPr>
            <p:ph type="title"/>
          </p:nvPr>
        </p:nvSpPr>
        <p:spPr/>
        <p:txBody>
          <a:bodyPr/>
          <a:lstStyle/>
          <a:p>
            <a:r>
              <a:rPr lang="en-US" dirty="0"/>
              <a:t>Repeat Procedure Modifiers</a:t>
            </a:r>
          </a:p>
        </p:txBody>
      </p:sp>
      <p:pic>
        <p:nvPicPr>
          <p:cNvPr id="5" name="Picture Placeholder 12">
            <a:extLst>
              <a:ext uri="{FF2B5EF4-FFF2-40B4-BE49-F238E27FC236}">
                <a16:creationId xmlns:a16="http://schemas.microsoft.com/office/drawing/2014/main" id="{6D84E9EA-FB79-03C6-1843-FBB39848CC34}"/>
              </a:ext>
            </a:extLst>
          </p:cNvPr>
          <p:cNvPicPr>
            <a:picLocks noChangeAspect="1"/>
          </p:cNvPicPr>
          <p:nvPr/>
        </p:nvPicPr>
        <p:blipFill>
          <a:blip r:embed="rId3">
            <a:extLst>
              <a:ext uri="{28A0092B-C50C-407E-A947-70E740481C1C}">
                <a14:useLocalDpi xmlns:a14="http://schemas.microsoft.com/office/drawing/2010/main" val="0"/>
              </a:ext>
            </a:extLst>
          </a:blip>
          <a:srcRect t="16992" b="16992"/>
          <a:stretch>
            <a:fillRect/>
          </a:stretch>
        </p:blipFill>
        <p:spPr>
          <a:xfrm>
            <a:off x="6505411" y="420427"/>
            <a:ext cx="3420000" cy="1620000"/>
          </a:xfrm>
          <a:prstGeom prst="rect">
            <a:avLst/>
          </a:prstGeom>
          <a:effectLst>
            <a:softEdge rad="63500"/>
          </a:effectLst>
        </p:spPr>
      </p:pic>
    </p:spTree>
    <p:extLst>
      <p:ext uri="{BB962C8B-B14F-4D97-AF65-F5344CB8AC3E}">
        <p14:creationId xmlns:p14="http://schemas.microsoft.com/office/powerpoint/2010/main" val="2625945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4E65D-E8C4-BCCC-9356-137822F1265C}"/>
              </a:ext>
            </a:extLst>
          </p:cNvPr>
          <p:cNvSpPr>
            <a:spLocks noGrp="1"/>
          </p:cNvSpPr>
          <p:nvPr>
            <p:ph type="title"/>
          </p:nvPr>
        </p:nvSpPr>
        <p:spPr>
          <a:xfrm>
            <a:off x="795090" y="2049064"/>
            <a:ext cx="6557143" cy="2399898"/>
          </a:xfrm>
        </p:spPr>
        <p:txBody>
          <a:bodyPr/>
          <a:lstStyle/>
          <a:p>
            <a:r>
              <a:rPr lang="en-US" sz="4800" dirty="0"/>
              <a:t>Return to Surgery and Increased Services Modifiers</a:t>
            </a:r>
            <a:br>
              <a:rPr lang="en-US" dirty="0"/>
            </a:br>
            <a:endParaRPr lang="en-US" dirty="0"/>
          </a:p>
        </p:txBody>
      </p:sp>
    </p:spTree>
    <p:extLst>
      <p:ext uri="{BB962C8B-B14F-4D97-AF65-F5344CB8AC3E}">
        <p14:creationId xmlns:p14="http://schemas.microsoft.com/office/powerpoint/2010/main" val="4031177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D37A32-5E97-B862-E5BE-72268F845DF9}"/>
              </a:ext>
            </a:extLst>
          </p:cNvPr>
          <p:cNvSpPr>
            <a:spLocks noGrp="1"/>
          </p:cNvSpPr>
          <p:nvPr>
            <p:ph sz="half" idx="1"/>
          </p:nvPr>
        </p:nvSpPr>
        <p:spPr>
          <a:xfrm>
            <a:off x="838200" y="1310760"/>
            <a:ext cx="9683618" cy="4614859"/>
          </a:xfrm>
        </p:spPr>
        <p:txBody>
          <a:bodyPr/>
          <a:lstStyle/>
          <a:p>
            <a:r>
              <a:rPr lang="en-US" sz="2000" i="1" dirty="0"/>
              <a:t>Unplanned Return to the Operating/Procedure Room by the Same Physician or Other Qualified Health Care Professional Following Initial Procedure for a </a:t>
            </a:r>
            <a:r>
              <a:rPr lang="en-US" sz="2000" b="1" i="1" dirty="0"/>
              <a:t>Related</a:t>
            </a:r>
            <a:r>
              <a:rPr lang="en-US" sz="2000" i="1" dirty="0"/>
              <a:t> Procedure During the Postoperative Period</a:t>
            </a:r>
            <a:endParaRPr lang="en-US" sz="2000" dirty="0"/>
          </a:p>
          <a:p>
            <a:pPr marL="342900" indent="-342900">
              <a:buFont typeface="Arial" panose="020B0604020202020204" pitchFamily="34" charset="0"/>
              <a:buChar char="•"/>
            </a:pPr>
            <a:r>
              <a:rPr lang="en-US" sz="2000" dirty="0"/>
              <a:t>Used when another procedure is performed during the postoperative period of the initial procedure (unplanned) (For planned subsequent procedures, see Modifier 58)</a:t>
            </a:r>
          </a:p>
          <a:p>
            <a:pPr marL="800100" lvl="1" indent="-342900">
              <a:buFont typeface="Arial" panose="020B0604020202020204" pitchFamily="34" charset="0"/>
              <a:buChar char="•"/>
            </a:pPr>
            <a:r>
              <a:rPr lang="en-US" dirty="0"/>
              <a:t>Example: Treatment of a complication or problem that occurred after the first procedure related to that procedure that needs to be treated with another different procedure. </a:t>
            </a:r>
            <a:endParaRPr lang="en-US" sz="2000" dirty="0"/>
          </a:p>
          <a:p>
            <a:pPr marL="342900" indent="-342900">
              <a:buFont typeface="Arial" panose="020B0604020202020204" pitchFamily="34" charset="0"/>
              <a:buChar char="•"/>
            </a:pPr>
            <a:r>
              <a:rPr lang="en-US" sz="2000" dirty="0"/>
              <a:t>Procedure must be </a:t>
            </a:r>
            <a:r>
              <a:rPr lang="en-US" sz="2000" b="1" dirty="0"/>
              <a:t>related </a:t>
            </a:r>
            <a:r>
              <a:rPr lang="en-US" sz="2000" dirty="0"/>
              <a:t>to the first procedure (if unrelated, see modifier 79)</a:t>
            </a:r>
          </a:p>
          <a:p>
            <a:pPr marL="342900" indent="-342900">
              <a:buFont typeface="Arial" panose="020B0604020202020204" pitchFamily="34" charset="0"/>
              <a:buChar char="•"/>
            </a:pPr>
            <a:r>
              <a:rPr lang="en-US" sz="2000" dirty="0"/>
              <a:t>Should not be used for repeat procedures (see modifier 76 for repeat procedures) </a:t>
            </a:r>
          </a:p>
          <a:p>
            <a:pPr marL="342900" indent="-342900">
              <a:buFont typeface="Arial" panose="020B0604020202020204" pitchFamily="34" charset="0"/>
              <a:buChar char="•"/>
            </a:pPr>
            <a:r>
              <a:rPr lang="en-US" sz="2000" dirty="0"/>
              <a:t>For Medicare, a new global period does not begin with the use of modifier 78.</a:t>
            </a:r>
          </a:p>
          <a:p>
            <a:pPr marL="342900" indent="-342900">
              <a:buFont typeface="Arial" panose="020B0604020202020204" pitchFamily="34" charset="0"/>
              <a:buChar char="•"/>
            </a:pPr>
            <a:endParaRPr lang="en-US" sz="2000" dirty="0"/>
          </a:p>
          <a:p>
            <a:endParaRPr lang="en-US" dirty="0"/>
          </a:p>
        </p:txBody>
      </p:sp>
      <p:sp>
        <p:nvSpPr>
          <p:cNvPr id="3" name="Text Placeholder 2">
            <a:extLst>
              <a:ext uri="{FF2B5EF4-FFF2-40B4-BE49-F238E27FC236}">
                <a16:creationId xmlns:a16="http://schemas.microsoft.com/office/drawing/2014/main" id="{DA9DE8CD-B04B-329E-2E51-920614DBE07D}"/>
              </a:ext>
            </a:extLst>
          </p:cNvPr>
          <p:cNvSpPr>
            <a:spLocks noGrp="1"/>
          </p:cNvSpPr>
          <p:nvPr>
            <p:ph type="body" sz="quarter" idx="14"/>
          </p:nvPr>
        </p:nvSpPr>
        <p:spPr/>
        <p:txBody>
          <a:bodyPr/>
          <a:lstStyle/>
          <a:p>
            <a:r>
              <a:rPr lang="en-US" dirty="0"/>
              <a:t>Modifier 78</a:t>
            </a:r>
          </a:p>
        </p:txBody>
      </p:sp>
      <p:sp>
        <p:nvSpPr>
          <p:cNvPr id="4" name="Title 3">
            <a:extLst>
              <a:ext uri="{FF2B5EF4-FFF2-40B4-BE49-F238E27FC236}">
                <a16:creationId xmlns:a16="http://schemas.microsoft.com/office/drawing/2014/main" id="{85CCC1FA-F001-47DB-159A-DD6CCAA698FA}"/>
              </a:ext>
            </a:extLst>
          </p:cNvPr>
          <p:cNvSpPr>
            <a:spLocks noGrp="1"/>
          </p:cNvSpPr>
          <p:nvPr>
            <p:ph type="title"/>
          </p:nvPr>
        </p:nvSpPr>
        <p:spPr/>
        <p:txBody>
          <a:bodyPr/>
          <a:lstStyle/>
          <a:p>
            <a:r>
              <a:rPr lang="en-US" sz="2800" dirty="0"/>
              <a:t>Return to Surgery and Increased Services Modifiers</a:t>
            </a:r>
            <a:endParaRPr lang="en-US" dirty="0"/>
          </a:p>
        </p:txBody>
      </p:sp>
    </p:spTree>
    <p:extLst>
      <p:ext uri="{BB962C8B-B14F-4D97-AF65-F5344CB8AC3E}">
        <p14:creationId xmlns:p14="http://schemas.microsoft.com/office/powerpoint/2010/main" val="2977253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FE28CE-236D-0D39-1E00-6FF5F3D05A81}"/>
              </a:ext>
            </a:extLst>
          </p:cNvPr>
          <p:cNvSpPr>
            <a:spLocks noGrp="1"/>
          </p:cNvSpPr>
          <p:nvPr>
            <p:ph sz="half" idx="1"/>
          </p:nvPr>
        </p:nvSpPr>
        <p:spPr/>
        <p:txBody>
          <a:bodyPr/>
          <a:lstStyle/>
          <a:p>
            <a:r>
              <a:rPr lang="en-US" b="1" i="1" dirty="0"/>
              <a:t>Unrelated</a:t>
            </a:r>
            <a:r>
              <a:rPr lang="en-US" i="1" dirty="0"/>
              <a:t> Procedure or Service by the Same Physician or Other Qualified Health Care Professional During the Postoperative Period</a:t>
            </a:r>
          </a:p>
          <a:p>
            <a:endParaRPr lang="en-US" dirty="0"/>
          </a:p>
          <a:p>
            <a:pPr marL="342900" indent="-342900">
              <a:buFont typeface="Arial" panose="020B0604020202020204" pitchFamily="34" charset="0"/>
              <a:buChar char="•"/>
            </a:pPr>
            <a:r>
              <a:rPr lang="en-US" dirty="0"/>
              <a:t>Used when another procedure is performed during the postoperative period of the initial procedure (unplanned) (For planned subsequent procedures, see Modifier 58)</a:t>
            </a:r>
          </a:p>
          <a:p>
            <a:pPr marL="342900" indent="-342900">
              <a:buFont typeface="Arial" panose="020B0604020202020204" pitchFamily="34" charset="0"/>
              <a:buChar char="•"/>
            </a:pPr>
            <a:r>
              <a:rPr lang="en-US" dirty="0"/>
              <a:t>Procedure must be </a:t>
            </a:r>
            <a:r>
              <a:rPr lang="en-US" b="1" dirty="0"/>
              <a:t>unrelated</a:t>
            </a:r>
            <a:r>
              <a:rPr lang="en-US" dirty="0"/>
              <a:t> to the first procedure (if related, see Modifier 78)</a:t>
            </a:r>
          </a:p>
          <a:p>
            <a:pPr marL="342900" indent="-342900">
              <a:buFont typeface="Arial" panose="020B0604020202020204" pitchFamily="34" charset="0"/>
              <a:buChar char="•"/>
            </a:pPr>
            <a:r>
              <a:rPr lang="en-US" dirty="0"/>
              <a:t>Should not be used for repeat procedures (see Modifier 76 for repeat procedures) </a:t>
            </a:r>
          </a:p>
          <a:p>
            <a:pPr marL="342900" indent="-342900">
              <a:buFont typeface="Arial" panose="020B0604020202020204" pitchFamily="34" charset="0"/>
              <a:buChar char="•"/>
            </a:pPr>
            <a:r>
              <a:rPr lang="en-US" dirty="0"/>
              <a:t>For Medicare, a new global period begins with the use of modifier 79.</a:t>
            </a:r>
          </a:p>
          <a:p>
            <a:endParaRPr lang="en-US"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422A08BD-B1F8-42A4-3C7A-5FCE36D9D263}"/>
              </a:ext>
            </a:extLst>
          </p:cNvPr>
          <p:cNvSpPr>
            <a:spLocks noGrp="1"/>
          </p:cNvSpPr>
          <p:nvPr>
            <p:ph type="body" sz="quarter" idx="14"/>
          </p:nvPr>
        </p:nvSpPr>
        <p:spPr/>
        <p:txBody>
          <a:bodyPr/>
          <a:lstStyle/>
          <a:p>
            <a:r>
              <a:rPr lang="en-US" dirty="0"/>
              <a:t>Modifier 79</a:t>
            </a:r>
          </a:p>
        </p:txBody>
      </p:sp>
      <p:sp>
        <p:nvSpPr>
          <p:cNvPr id="4" name="Title 3">
            <a:extLst>
              <a:ext uri="{FF2B5EF4-FFF2-40B4-BE49-F238E27FC236}">
                <a16:creationId xmlns:a16="http://schemas.microsoft.com/office/drawing/2014/main" id="{73A7CA1E-B0E0-2C43-420D-E9ED5B493625}"/>
              </a:ext>
            </a:extLst>
          </p:cNvPr>
          <p:cNvSpPr>
            <a:spLocks noGrp="1"/>
          </p:cNvSpPr>
          <p:nvPr>
            <p:ph type="title"/>
          </p:nvPr>
        </p:nvSpPr>
        <p:spPr/>
        <p:txBody>
          <a:bodyPr/>
          <a:lstStyle/>
          <a:p>
            <a:r>
              <a:rPr lang="en-US" sz="2800" dirty="0"/>
              <a:t>Return to Surgery and Increased Services Modifiers</a:t>
            </a:r>
            <a:endParaRPr lang="en-US" dirty="0"/>
          </a:p>
        </p:txBody>
      </p:sp>
    </p:spTree>
    <p:extLst>
      <p:ext uri="{BB962C8B-B14F-4D97-AF65-F5344CB8AC3E}">
        <p14:creationId xmlns:p14="http://schemas.microsoft.com/office/powerpoint/2010/main" val="2509996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94E297-123C-D0E3-FBD7-BEF76BFFF8E1}"/>
              </a:ext>
            </a:extLst>
          </p:cNvPr>
          <p:cNvSpPr>
            <a:spLocks noGrp="1"/>
          </p:cNvSpPr>
          <p:nvPr>
            <p:ph sz="half" idx="1"/>
          </p:nvPr>
        </p:nvSpPr>
        <p:spPr>
          <a:xfrm>
            <a:off x="838200" y="1310760"/>
            <a:ext cx="9683618" cy="4614859"/>
          </a:xfrm>
        </p:spPr>
        <p:txBody>
          <a:bodyPr/>
          <a:lstStyle/>
          <a:p>
            <a:r>
              <a:rPr lang="en-US" sz="2000" i="1" dirty="0">
                <a:effectLst/>
                <a:ea typeface="Calibri" panose="020F0502020204030204" pitchFamily="34" charset="0"/>
              </a:rPr>
              <a:t>Increased Procedural Services</a:t>
            </a:r>
          </a:p>
          <a:p>
            <a:pPr marL="342900" indent="-342900">
              <a:buFont typeface="Arial" panose="020B0604020202020204" pitchFamily="34" charset="0"/>
              <a:buChar char="•"/>
            </a:pPr>
            <a:r>
              <a:rPr lang="en-US" sz="2000" dirty="0">
                <a:ea typeface="Calibri" panose="020F0502020204030204" pitchFamily="34" charset="0"/>
              </a:rPr>
              <a:t>Used when the work required to provide a service is substantially greater than typically required such as increased intensity, increased time, technical difficulty of procedure, severity of patient’s condition, or physical and mental effort required.</a:t>
            </a:r>
            <a:endParaRPr lang="en-US" sz="2000" dirty="0">
              <a:effectLst/>
              <a:ea typeface="Calibri" panose="020F0502020204030204" pitchFamily="34" charset="0"/>
            </a:endParaRPr>
          </a:p>
          <a:p>
            <a:pPr marL="342900" indent="-342900">
              <a:buFont typeface="Arial" panose="020B0604020202020204" pitchFamily="34" charset="0"/>
              <a:buChar char="•"/>
            </a:pPr>
            <a:r>
              <a:rPr lang="en-US" sz="2000" dirty="0">
                <a:effectLst/>
                <a:ea typeface="Calibri" panose="020F0502020204030204" pitchFamily="34" charset="0"/>
              </a:rPr>
              <a:t>Can be used with any of the following services from the following sections of the CPT book: Anesthesia, Surgery, Radiology, Pathology and Laboratory, and Medicine</a:t>
            </a:r>
          </a:p>
          <a:p>
            <a:pPr marL="342900" indent="-342900">
              <a:buFont typeface="Arial" panose="020B0604020202020204" pitchFamily="34" charset="0"/>
              <a:buChar char="•"/>
            </a:pPr>
            <a:r>
              <a:rPr lang="en-US" sz="2000" dirty="0">
                <a:effectLst/>
                <a:ea typeface="Calibri" panose="020F0502020204030204" pitchFamily="34" charset="0"/>
              </a:rPr>
              <a:t>If an additional code is appropriate to describe the extra work required, that code should be used instead of modifier 22. </a:t>
            </a:r>
          </a:p>
          <a:p>
            <a:pPr marL="342900" indent="-342900">
              <a:buFont typeface="Arial" panose="020B0604020202020204" pitchFamily="34" charset="0"/>
              <a:buChar char="•"/>
            </a:pPr>
            <a:r>
              <a:rPr lang="en-US" sz="2000" dirty="0">
                <a:ea typeface="Calibri" panose="020F0502020204030204" pitchFamily="34" charset="0"/>
              </a:rPr>
              <a:t>Modifier 22 should not be used with E/M codes.</a:t>
            </a:r>
            <a:endParaRPr lang="en-US" sz="2000" dirty="0">
              <a:effectLst/>
              <a:ea typeface="Calibri" panose="020F0502020204030204" pitchFamily="34" charset="0"/>
            </a:endParaRPr>
          </a:p>
          <a:p>
            <a:pPr marL="342900" indent="-342900">
              <a:buFont typeface="Arial" panose="020B0604020202020204" pitchFamily="34" charset="0"/>
              <a:buChar char="•"/>
            </a:pPr>
            <a:r>
              <a:rPr lang="en-US" sz="2000" dirty="0">
                <a:ea typeface="Calibri" panose="020F0502020204030204" pitchFamily="34" charset="0"/>
              </a:rPr>
              <a:t>CMS only allows consideration of modifier 22 with procedure codes with 0, 10, or 90 day global periods. </a:t>
            </a:r>
            <a:endParaRPr lang="en-US" sz="2000" dirty="0">
              <a:effectLst/>
              <a:ea typeface="Calibri" panose="020F0502020204030204" pitchFamily="34" charset="0"/>
            </a:endParaRPr>
          </a:p>
        </p:txBody>
      </p:sp>
      <p:sp>
        <p:nvSpPr>
          <p:cNvPr id="3" name="Text Placeholder 2">
            <a:extLst>
              <a:ext uri="{FF2B5EF4-FFF2-40B4-BE49-F238E27FC236}">
                <a16:creationId xmlns:a16="http://schemas.microsoft.com/office/drawing/2014/main" id="{ADC488B4-74EA-C585-EFF9-F316BA63EB82}"/>
              </a:ext>
            </a:extLst>
          </p:cNvPr>
          <p:cNvSpPr>
            <a:spLocks noGrp="1"/>
          </p:cNvSpPr>
          <p:nvPr>
            <p:ph type="body" sz="quarter" idx="14"/>
          </p:nvPr>
        </p:nvSpPr>
        <p:spPr/>
        <p:txBody>
          <a:bodyPr/>
          <a:lstStyle/>
          <a:p>
            <a:r>
              <a:rPr lang="en-US" dirty="0"/>
              <a:t>Modifier 22</a:t>
            </a:r>
          </a:p>
        </p:txBody>
      </p:sp>
      <p:sp>
        <p:nvSpPr>
          <p:cNvPr id="4" name="Title 3">
            <a:extLst>
              <a:ext uri="{FF2B5EF4-FFF2-40B4-BE49-F238E27FC236}">
                <a16:creationId xmlns:a16="http://schemas.microsoft.com/office/drawing/2014/main" id="{A075BC34-68DB-1F2A-F5A1-CF2FC4915286}"/>
              </a:ext>
            </a:extLst>
          </p:cNvPr>
          <p:cNvSpPr>
            <a:spLocks noGrp="1"/>
          </p:cNvSpPr>
          <p:nvPr>
            <p:ph type="title"/>
          </p:nvPr>
        </p:nvSpPr>
        <p:spPr/>
        <p:txBody>
          <a:bodyPr/>
          <a:lstStyle/>
          <a:p>
            <a:r>
              <a:rPr lang="en-US" sz="2800" dirty="0"/>
              <a:t>Return to Surgery and Increased Services Modifiers</a:t>
            </a:r>
            <a:endParaRPr lang="en-US" dirty="0"/>
          </a:p>
        </p:txBody>
      </p:sp>
    </p:spTree>
    <p:extLst>
      <p:ext uri="{BB962C8B-B14F-4D97-AF65-F5344CB8AC3E}">
        <p14:creationId xmlns:p14="http://schemas.microsoft.com/office/powerpoint/2010/main" val="1812877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F9C5C7-45B7-E535-4D36-86F16BFDA68E}"/>
              </a:ext>
            </a:extLst>
          </p:cNvPr>
          <p:cNvSpPr>
            <a:spLocks noGrp="1"/>
          </p:cNvSpPr>
          <p:nvPr>
            <p:ph sz="half" idx="1"/>
          </p:nvPr>
        </p:nvSpPr>
        <p:spPr>
          <a:xfrm>
            <a:off x="838200" y="1485900"/>
            <a:ext cx="9683618" cy="4614859"/>
          </a:xfrm>
        </p:spPr>
        <p:txBody>
          <a:bodyPr/>
          <a:lstStyle/>
          <a:p>
            <a:pPr marL="342900" indent="-342900">
              <a:buFont typeface="Arial" panose="020B0604020202020204" pitchFamily="34" charset="0"/>
              <a:buChar char="•"/>
            </a:pPr>
            <a:r>
              <a:rPr lang="en-US" dirty="0"/>
              <a:t>Documentation is critical to support the substantial additional work and reason for the additional work. Examples of appropriate uses of modifier 22:</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Obstructed surgical field requiring intensive dissection and significant increase in time</a:t>
            </a:r>
          </a:p>
          <a:p>
            <a:pPr marL="800100" lvl="1" indent="-342900">
              <a:buFont typeface="Arial" panose="020B0604020202020204" pitchFamily="34" charset="0"/>
              <a:buChar char="•"/>
            </a:pPr>
            <a:r>
              <a:rPr lang="en-US" dirty="0"/>
              <a:t>Trauma extensive enough to complicate the particular procedure and work cannot be reported with additional procedures</a:t>
            </a:r>
          </a:p>
          <a:p>
            <a:pPr marL="800100" lvl="1" indent="-342900">
              <a:buFont typeface="Arial" panose="020B0604020202020204" pitchFamily="34" charset="0"/>
              <a:buChar char="•"/>
            </a:pPr>
            <a:r>
              <a:rPr lang="en-US" dirty="0"/>
              <a:t>Extra work, much greater than usual, resulting from the patient’s morbid obesity</a:t>
            </a:r>
          </a:p>
          <a:p>
            <a:pPr marL="800100" lvl="1" indent="-342900">
              <a:buFont typeface="Arial" panose="020B0604020202020204" pitchFamily="34" charset="0"/>
              <a:buChar char="•"/>
            </a:pPr>
            <a:r>
              <a:rPr lang="en-US" dirty="0"/>
              <a:t>Substantial time increase from extra work performed by the physician (CMS says 50% increase in time)</a:t>
            </a:r>
          </a:p>
        </p:txBody>
      </p:sp>
      <p:sp>
        <p:nvSpPr>
          <p:cNvPr id="3" name="Text Placeholder 2">
            <a:extLst>
              <a:ext uri="{FF2B5EF4-FFF2-40B4-BE49-F238E27FC236}">
                <a16:creationId xmlns:a16="http://schemas.microsoft.com/office/drawing/2014/main" id="{AF1A1CD7-62A7-9079-2789-85616C9BF572}"/>
              </a:ext>
            </a:extLst>
          </p:cNvPr>
          <p:cNvSpPr>
            <a:spLocks noGrp="1"/>
          </p:cNvSpPr>
          <p:nvPr>
            <p:ph type="body" sz="quarter" idx="14"/>
          </p:nvPr>
        </p:nvSpPr>
        <p:spPr/>
        <p:txBody>
          <a:bodyPr/>
          <a:lstStyle/>
          <a:p>
            <a:r>
              <a:rPr lang="en-US" dirty="0"/>
              <a:t>Modifier 22</a:t>
            </a:r>
          </a:p>
          <a:p>
            <a:endParaRPr lang="en-US" dirty="0"/>
          </a:p>
        </p:txBody>
      </p:sp>
      <p:sp>
        <p:nvSpPr>
          <p:cNvPr id="4" name="Title 3">
            <a:extLst>
              <a:ext uri="{FF2B5EF4-FFF2-40B4-BE49-F238E27FC236}">
                <a16:creationId xmlns:a16="http://schemas.microsoft.com/office/drawing/2014/main" id="{01DB08C7-18A4-45A1-40DB-635D6BE2CABE}"/>
              </a:ext>
            </a:extLst>
          </p:cNvPr>
          <p:cNvSpPr>
            <a:spLocks noGrp="1"/>
          </p:cNvSpPr>
          <p:nvPr>
            <p:ph type="title"/>
          </p:nvPr>
        </p:nvSpPr>
        <p:spPr/>
        <p:txBody>
          <a:bodyPr/>
          <a:lstStyle/>
          <a:p>
            <a:r>
              <a:rPr lang="en-US" sz="2800" dirty="0"/>
              <a:t>Return to Surgery and Increased Services Modifiers</a:t>
            </a:r>
            <a:endParaRPr lang="en-US" dirty="0"/>
          </a:p>
        </p:txBody>
      </p:sp>
    </p:spTree>
    <p:extLst>
      <p:ext uri="{BB962C8B-B14F-4D97-AF65-F5344CB8AC3E}">
        <p14:creationId xmlns:p14="http://schemas.microsoft.com/office/powerpoint/2010/main" val="2098340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5208-D4E3-B083-5A32-80358315618E}"/>
              </a:ext>
            </a:extLst>
          </p:cNvPr>
          <p:cNvSpPr>
            <a:spLocks noGrp="1"/>
          </p:cNvSpPr>
          <p:nvPr>
            <p:ph type="title"/>
          </p:nvPr>
        </p:nvSpPr>
        <p:spPr>
          <a:xfrm>
            <a:off x="770021" y="2373608"/>
            <a:ext cx="6159551" cy="2399898"/>
          </a:xfrm>
        </p:spPr>
        <p:txBody>
          <a:bodyPr/>
          <a:lstStyle/>
          <a:p>
            <a:r>
              <a:rPr lang="en-US" sz="4800" dirty="0"/>
              <a:t>Newer Modifiers</a:t>
            </a:r>
            <a:br>
              <a:rPr lang="en-US" dirty="0"/>
            </a:br>
            <a:endParaRPr lang="en-US" dirty="0"/>
          </a:p>
        </p:txBody>
      </p:sp>
    </p:spTree>
    <p:extLst>
      <p:ext uri="{BB962C8B-B14F-4D97-AF65-F5344CB8AC3E}">
        <p14:creationId xmlns:p14="http://schemas.microsoft.com/office/powerpoint/2010/main" val="3631586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55C280-CD57-C909-E67E-98D5C167BE55}"/>
              </a:ext>
            </a:extLst>
          </p:cNvPr>
          <p:cNvSpPr>
            <a:spLocks noGrp="1"/>
          </p:cNvSpPr>
          <p:nvPr>
            <p:ph sz="half" idx="1"/>
          </p:nvPr>
        </p:nvSpPr>
        <p:spPr>
          <a:xfrm>
            <a:off x="838200" y="1401959"/>
            <a:ext cx="9759818" cy="4614859"/>
          </a:xfrm>
        </p:spPr>
        <p:txBody>
          <a:bodyPr/>
          <a:lstStyle/>
          <a:p>
            <a:r>
              <a:rPr lang="en-US" dirty="0"/>
              <a:t>N1, </a:t>
            </a:r>
            <a:r>
              <a:rPr lang="en-US" i="1" dirty="0"/>
              <a:t>Group 1 oxygen coverage criteria me</a:t>
            </a:r>
            <a:r>
              <a:rPr lang="en-US" dirty="0"/>
              <a:t>t</a:t>
            </a:r>
          </a:p>
          <a:p>
            <a:endParaRPr lang="en-US" dirty="0"/>
          </a:p>
          <a:p>
            <a:r>
              <a:rPr lang="en-US" dirty="0"/>
              <a:t>N2, </a:t>
            </a:r>
            <a:r>
              <a:rPr lang="en-US" i="1" dirty="0"/>
              <a:t>Group 2 oxygen coverage criteria met</a:t>
            </a:r>
          </a:p>
          <a:p>
            <a:endParaRPr lang="en-US" dirty="0"/>
          </a:p>
          <a:p>
            <a:r>
              <a:rPr lang="en-US" dirty="0"/>
              <a:t>N3, </a:t>
            </a:r>
            <a:r>
              <a:rPr lang="en-US" i="1" dirty="0"/>
              <a:t>Group 3 oxygen coverage criteria met</a:t>
            </a:r>
          </a:p>
          <a:p>
            <a:endParaRPr lang="en-US" dirty="0"/>
          </a:p>
          <a:p>
            <a:r>
              <a:rPr lang="en-US" dirty="0"/>
              <a:t>CMS Announcement</a:t>
            </a:r>
          </a:p>
          <a:p>
            <a:r>
              <a:rPr lang="en-US" i="1" dirty="0">
                <a:hlinkClick r:id="rId3"/>
              </a:rPr>
              <a:t>https://www.cms.gov/outreach-and-education/outreach/ffsprovpartprog/provider-partnership-email-archive/2023-01-05-mlnc#_Toc123655304</a:t>
            </a:r>
            <a:r>
              <a:rPr lang="en-US" i="1" dirty="0"/>
              <a:t> </a:t>
            </a:r>
          </a:p>
          <a:p>
            <a:endParaRPr lang="en-US" i="1" dirty="0"/>
          </a:p>
          <a:p>
            <a:endParaRPr lang="en-US" i="1" dirty="0"/>
          </a:p>
          <a:p>
            <a:endParaRPr lang="en-US" i="1" dirty="0"/>
          </a:p>
          <a:p>
            <a:endParaRPr lang="en-US" dirty="0"/>
          </a:p>
        </p:txBody>
      </p:sp>
      <p:sp>
        <p:nvSpPr>
          <p:cNvPr id="3" name="Text Placeholder 2">
            <a:extLst>
              <a:ext uri="{FF2B5EF4-FFF2-40B4-BE49-F238E27FC236}">
                <a16:creationId xmlns:a16="http://schemas.microsoft.com/office/drawing/2014/main" id="{FDAA0845-8FEE-E2FA-3542-F307A1C64ACD}"/>
              </a:ext>
            </a:extLst>
          </p:cNvPr>
          <p:cNvSpPr>
            <a:spLocks noGrp="1"/>
          </p:cNvSpPr>
          <p:nvPr>
            <p:ph type="body" sz="quarter" idx="14"/>
          </p:nvPr>
        </p:nvSpPr>
        <p:spPr/>
        <p:txBody>
          <a:bodyPr/>
          <a:lstStyle/>
          <a:p>
            <a:r>
              <a:rPr lang="en-US" dirty="0"/>
              <a:t>Modifiers N1-N3 – Effective 1/1/2023, Available 4/1/2023</a:t>
            </a:r>
          </a:p>
        </p:txBody>
      </p:sp>
      <p:sp>
        <p:nvSpPr>
          <p:cNvPr id="4" name="Title 3">
            <a:extLst>
              <a:ext uri="{FF2B5EF4-FFF2-40B4-BE49-F238E27FC236}">
                <a16:creationId xmlns:a16="http://schemas.microsoft.com/office/drawing/2014/main" id="{57D37AE1-3B80-6114-B258-5B9D088B044F}"/>
              </a:ext>
            </a:extLst>
          </p:cNvPr>
          <p:cNvSpPr>
            <a:spLocks noGrp="1"/>
          </p:cNvSpPr>
          <p:nvPr>
            <p:ph type="title"/>
          </p:nvPr>
        </p:nvSpPr>
        <p:spPr/>
        <p:txBody>
          <a:bodyPr/>
          <a:lstStyle/>
          <a:p>
            <a:r>
              <a:rPr lang="en-US" sz="2800" dirty="0"/>
              <a:t>Newer Modifiers</a:t>
            </a:r>
            <a:endParaRPr lang="en-US" dirty="0"/>
          </a:p>
        </p:txBody>
      </p:sp>
    </p:spTree>
    <p:extLst>
      <p:ext uri="{BB962C8B-B14F-4D97-AF65-F5344CB8AC3E}">
        <p14:creationId xmlns:p14="http://schemas.microsoft.com/office/powerpoint/2010/main" val="234397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D83E59-5A61-AD4F-9B64-5E4A57877887}"/>
              </a:ext>
            </a:extLst>
          </p:cNvPr>
          <p:cNvSpPr>
            <a:spLocks noGrp="1"/>
          </p:cNvSpPr>
          <p:nvPr>
            <p:ph sz="half" idx="1"/>
          </p:nvPr>
        </p:nvSpPr>
        <p:spPr/>
        <p:txBody>
          <a:bodyPr/>
          <a:lstStyle/>
          <a:p>
            <a:r>
              <a:rPr lang="en-US" i="1" dirty="0"/>
              <a:t>Audiology service furnished personally by an audiologist without a physician/NPP order for non-acute hearing assessment unrelated to disequilibrium, or hearing aids, or examinations for the purpose of prescribing, fitting, or changing hearing aids; service may be performed once every 12 months, per beneficiary</a:t>
            </a:r>
          </a:p>
          <a:p>
            <a:endParaRPr lang="en-US" i="1" dirty="0"/>
          </a:p>
          <a:p>
            <a:r>
              <a:rPr lang="en-US" i="1" dirty="0"/>
              <a:t>Listing of applicable audiology services HCPCS codes:</a:t>
            </a:r>
          </a:p>
          <a:p>
            <a:r>
              <a:rPr lang="en-US" i="1" dirty="0">
                <a:hlinkClick r:id="rId3"/>
              </a:rPr>
              <a:t>https://www.cms.gov/audiology-services</a:t>
            </a:r>
            <a:r>
              <a:rPr lang="en-US" i="1" dirty="0"/>
              <a:t> </a:t>
            </a:r>
          </a:p>
        </p:txBody>
      </p:sp>
      <p:sp>
        <p:nvSpPr>
          <p:cNvPr id="3" name="Text Placeholder 2">
            <a:extLst>
              <a:ext uri="{FF2B5EF4-FFF2-40B4-BE49-F238E27FC236}">
                <a16:creationId xmlns:a16="http://schemas.microsoft.com/office/drawing/2014/main" id="{FF100D01-2D9D-2A09-C798-21D846D654BC}"/>
              </a:ext>
            </a:extLst>
          </p:cNvPr>
          <p:cNvSpPr>
            <a:spLocks noGrp="1"/>
          </p:cNvSpPr>
          <p:nvPr>
            <p:ph type="body" sz="quarter" idx="14"/>
          </p:nvPr>
        </p:nvSpPr>
        <p:spPr/>
        <p:txBody>
          <a:bodyPr/>
          <a:lstStyle/>
          <a:p>
            <a:r>
              <a:rPr lang="en-US" dirty="0"/>
              <a:t>Modifier AB- Effective 1/1/2023</a:t>
            </a:r>
          </a:p>
        </p:txBody>
      </p:sp>
      <p:sp>
        <p:nvSpPr>
          <p:cNvPr id="4" name="Title 3">
            <a:extLst>
              <a:ext uri="{FF2B5EF4-FFF2-40B4-BE49-F238E27FC236}">
                <a16:creationId xmlns:a16="http://schemas.microsoft.com/office/drawing/2014/main" id="{1A9CBED2-B10B-5F8F-EC47-47913ED08BC6}"/>
              </a:ext>
            </a:extLst>
          </p:cNvPr>
          <p:cNvSpPr>
            <a:spLocks noGrp="1"/>
          </p:cNvSpPr>
          <p:nvPr>
            <p:ph type="title"/>
          </p:nvPr>
        </p:nvSpPr>
        <p:spPr/>
        <p:txBody>
          <a:bodyPr/>
          <a:lstStyle/>
          <a:p>
            <a:r>
              <a:rPr lang="en-US" sz="2800" dirty="0"/>
              <a:t>Newer Modifiers</a:t>
            </a:r>
            <a:endParaRPr lang="en-US" dirty="0"/>
          </a:p>
        </p:txBody>
      </p:sp>
    </p:spTree>
    <p:extLst>
      <p:ext uri="{BB962C8B-B14F-4D97-AF65-F5344CB8AC3E}">
        <p14:creationId xmlns:p14="http://schemas.microsoft.com/office/powerpoint/2010/main" val="439020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26A3A8-DC57-95DB-F5A1-BE2EF252EA58}"/>
              </a:ext>
            </a:extLst>
          </p:cNvPr>
          <p:cNvSpPr>
            <a:spLocks noGrp="1"/>
          </p:cNvSpPr>
          <p:nvPr>
            <p:ph type="title"/>
          </p:nvPr>
        </p:nvSpPr>
        <p:spPr>
          <a:xfrm>
            <a:off x="823006" y="564110"/>
            <a:ext cx="9698812" cy="438912"/>
          </a:xfrm>
        </p:spPr>
        <p:txBody>
          <a:bodyPr/>
          <a:lstStyle/>
          <a:p>
            <a:r>
              <a:rPr lang="en-US" dirty="0"/>
              <a:t>Brief Facts on Modifiers</a:t>
            </a:r>
          </a:p>
        </p:txBody>
      </p:sp>
      <p:sp>
        <p:nvSpPr>
          <p:cNvPr id="7" name="Content Placeholder 6">
            <a:extLst>
              <a:ext uri="{FF2B5EF4-FFF2-40B4-BE49-F238E27FC236}">
                <a16:creationId xmlns:a16="http://schemas.microsoft.com/office/drawing/2014/main" id="{02C95963-8D8A-6E38-E91D-AA02231F3918}"/>
              </a:ext>
            </a:extLst>
          </p:cNvPr>
          <p:cNvSpPr>
            <a:spLocks noGrp="1"/>
          </p:cNvSpPr>
          <p:nvPr>
            <p:ph sz="half" idx="1"/>
          </p:nvPr>
        </p:nvSpPr>
        <p:spPr>
          <a:xfrm>
            <a:off x="542366" y="1307382"/>
            <a:ext cx="5194361" cy="2121618"/>
          </a:xfrm>
        </p:spPr>
        <p:txBody>
          <a:bodyPr/>
          <a:lstStyle/>
          <a:p>
            <a:pPr marL="342900" indent="-342900">
              <a:buFont typeface="Arial" panose="020B0604020202020204" pitchFamily="34" charset="0"/>
              <a:buChar char="•"/>
            </a:pPr>
            <a:r>
              <a:rPr lang="en-US" sz="2000" dirty="0"/>
              <a:t>Rules for assigning modifiers vary from payer to payer and between the different Medicare Administrative Contractors (MACs)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Modifier usage does not guarantee payment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59DCC3B1-C112-B214-27AC-2922816E466F}"/>
              </a:ext>
            </a:extLst>
          </p:cNvPr>
          <p:cNvPicPr>
            <a:picLocks noChangeAspect="1"/>
          </p:cNvPicPr>
          <p:nvPr/>
        </p:nvPicPr>
        <p:blipFill>
          <a:blip r:embed="rId3"/>
          <a:stretch>
            <a:fillRect/>
          </a:stretch>
        </p:blipFill>
        <p:spPr>
          <a:xfrm>
            <a:off x="5736727" y="564110"/>
            <a:ext cx="5159609" cy="2662516"/>
          </a:xfrm>
          <a:prstGeom prst="rect">
            <a:avLst/>
          </a:prstGeom>
        </p:spPr>
      </p:pic>
      <p:sp>
        <p:nvSpPr>
          <p:cNvPr id="9" name="TextBox 8">
            <a:extLst>
              <a:ext uri="{FF2B5EF4-FFF2-40B4-BE49-F238E27FC236}">
                <a16:creationId xmlns:a16="http://schemas.microsoft.com/office/drawing/2014/main" id="{18E5379E-72C7-A385-87D7-0C36CF356706}"/>
              </a:ext>
            </a:extLst>
          </p:cNvPr>
          <p:cNvSpPr txBox="1"/>
          <p:nvPr/>
        </p:nvSpPr>
        <p:spPr>
          <a:xfrm>
            <a:off x="445770" y="3631375"/>
            <a:ext cx="9132570" cy="1938992"/>
          </a:xfrm>
          <a:prstGeom prst="rect">
            <a:avLst/>
          </a:prstGeom>
          <a:noFill/>
        </p:spPr>
        <p:txBody>
          <a:bodyPr wrap="square">
            <a:spAutoFit/>
          </a:bodyPr>
          <a:lstStyle/>
          <a:p>
            <a:pPr marL="285750" indent="-285750">
              <a:buFont typeface="Arial" panose="020B0604020202020204" pitchFamily="34" charset="0"/>
              <a:buChar char="•"/>
            </a:pPr>
            <a:r>
              <a:rPr lang="en-US" sz="2000" dirty="0"/>
              <a:t>Certain modifiers can be used to override National Correct Coding Initiative (NCCI) edits [aka Procedure to Procedure (PTP) edits]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Use of certain modifiers will impact reimbursement. Use of “informational” modifiers will provide information that will ease claim processing to avoid delays.</a:t>
            </a:r>
          </a:p>
        </p:txBody>
      </p:sp>
    </p:spTree>
    <p:extLst>
      <p:ext uri="{BB962C8B-B14F-4D97-AF65-F5344CB8AC3E}">
        <p14:creationId xmlns:p14="http://schemas.microsoft.com/office/powerpoint/2010/main" val="3684609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769560-60B2-C519-6CB0-5B0BFADA758C}"/>
              </a:ext>
            </a:extLst>
          </p:cNvPr>
          <p:cNvSpPr>
            <a:spLocks noGrp="1"/>
          </p:cNvSpPr>
          <p:nvPr>
            <p:ph sz="half" idx="1"/>
          </p:nvPr>
        </p:nvSpPr>
        <p:spPr>
          <a:xfrm>
            <a:off x="838200" y="1492494"/>
            <a:ext cx="9683618" cy="4614859"/>
          </a:xfrm>
        </p:spPr>
        <p:txBody>
          <a:bodyPr/>
          <a:lstStyle/>
          <a:p>
            <a:r>
              <a:rPr lang="en-US" i="1" dirty="0"/>
              <a:t>Zero drug amount discarded/not administered to any patient</a:t>
            </a:r>
          </a:p>
          <a:p>
            <a:endParaRPr lang="en-US" dirty="0"/>
          </a:p>
          <a:p>
            <a:pPr marL="342900" indent="-342900">
              <a:buFont typeface="Arial" panose="020B0604020202020204" pitchFamily="34" charset="0"/>
              <a:buChar char="•"/>
            </a:pPr>
            <a:r>
              <a:rPr lang="en-US" dirty="0"/>
              <a:t>Append to the code for a drug or biological in a single-use vial or single-use package when there is no discarded amount after administering the agent to the patient. </a:t>
            </a:r>
          </a:p>
          <a:p>
            <a:pPr marL="342900" indent="-342900">
              <a:buFont typeface="Arial" panose="020B0604020202020204" pitchFamily="34" charset="0"/>
              <a:buChar char="•"/>
            </a:pPr>
            <a:r>
              <a:rPr lang="en-US" dirty="0"/>
              <a:t>Modifier only applies when the agent is in a single-use vial or single-use package.</a:t>
            </a:r>
          </a:p>
          <a:p>
            <a:pPr marL="342900" indent="-342900">
              <a:buFont typeface="Arial" panose="020B0604020202020204" pitchFamily="34" charset="0"/>
              <a:buChar char="•"/>
            </a:pPr>
            <a:r>
              <a:rPr lang="en-US" dirty="0"/>
              <a:t>Most of the time, if drug or biological code does not require modifier JW, </a:t>
            </a:r>
            <a:r>
              <a:rPr lang="en-US" i="1" dirty="0"/>
              <a:t>Drug amount discarded/not administered to any patient</a:t>
            </a:r>
            <a:r>
              <a:rPr lang="en-US" dirty="0"/>
              <a:t>, it will require JZ.</a:t>
            </a:r>
          </a:p>
          <a:p>
            <a:endParaRPr lang="en-US" i="1" dirty="0"/>
          </a:p>
          <a:p>
            <a:endParaRPr lang="en-US" i="1" dirty="0"/>
          </a:p>
          <a:p>
            <a:endParaRPr lang="en-US" i="1" dirty="0"/>
          </a:p>
        </p:txBody>
      </p:sp>
      <p:sp>
        <p:nvSpPr>
          <p:cNvPr id="3" name="Text Placeholder 2">
            <a:extLst>
              <a:ext uri="{FF2B5EF4-FFF2-40B4-BE49-F238E27FC236}">
                <a16:creationId xmlns:a16="http://schemas.microsoft.com/office/drawing/2014/main" id="{01C48E22-5D32-8643-3B7F-BC947DE0C6A0}"/>
              </a:ext>
            </a:extLst>
          </p:cNvPr>
          <p:cNvSpPr>
            <a:spLocks noGrp="1"/>
          </p:cNvSpPr>
          <p:nvPr>
            <p:ph type="body" sz="quarter" idx="14"/>
          </p:nvPr>
        </p:nvSpPr>
        <p:spPr/>
        <p:txBody>
          <a:bodyPr/>
          <a:lstStyle/>
          <a:p>
            <a:r>
              <a:rPr lang="en-US" dirty="0"/>
              <a:t>Modifier JZ- Effective 1/1/2023 ; Required 7/1/2023 </a:t>
            </a:r>
          </a:p>
        </p:txBody>
      </p:sp>
      <p:sp>
        <p:nvSpPr>
          <p:cNvPr id="4" name="Title 3">
            <a:extLst>
              <a:ext uri="{FF2B5EF4-FFF2-40B4-BE49-F238E27FC236}">
                <a16:creationId xmlns:a16="http://schemas.microsoft.com/office/drawing/2014/main" id="{3B104BE3-1A56-E681-7653-7C3CEC391ECE}"/>
              </a:ext>
            </a:extLst>
          </p:cNvPr>
          <p:cNvSpPr>
            <a:spLocks noGrp="1"/>
          </p:cNvSpPr>
          <p:nvPr>
            <p:ph type="title"/>
          </p:nvPr>
        </p:nvSpPr>
        <p:spPr/>
        <p:txBody>
          <a:bodyPr/>
          <a:lstStyle/>
          <a:p>
            <a:r>
              <a:rPr lang="en-US" sz="2800" dirty="0"/>
              <a:t>Newer Modifiers</a:t>
            </a:r>
            <a:endParaRPr lang="en-US" dirty="0"/>
          </a:p>
        </p:txBody>
      </p:sp>
    </p:spTree>
    <p:extLst>
      <p:ext uri="{BB962C8B-B14F-4D97-AF65-F5344CB8AC3E}">
        <p14:creationId xmlns:p14="http://schemas.microsoft.com/office/powerpoint/2010/main" val="2027273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83FD16-B5A3-5F4D-9F62-87272BC266D8}"/>
              </a:ext>
            </a:extLst>
          </p:cNvPr>
          <p:cNvSpPr>
            <a:spLocks noGrp="1"/>
          </p:cNvSpPr>
          <p:nvPr>
            <p:ph sz="half" idx="1"/>
          </p:nvPr>
        </p:nvSpPr>
        <p:spPr>
          <a:xfrm>
            <a:off x="838200" y="1401959"/>
            <a:ext cx="9683618" cy="4614859"/>
          </a:xfrm>
        </p:spPr>
        <p:txBody>
          <a:bodyPr/>
          <a:lstStyle/>
          <a:p>
            <a:r>
              <a:rPr lang="en-US" i="1" dirty="0"/>
              <a:t>Drug amount discarded/not administered to any patient</a:t>
            </a:r>
          </a:p>
          <a:p>
            <a:endParaRPr lang="en-US" i="1" dirty="0"/>
          </a:p>
          <a:p>
            <a:pPr marL="342900" indent="-342900">
              <a:buFont typeface="Arial" panose="020B0604020202020204" pitchFamily="34" charset="0"/>
              <a:buChar char="•"/>
            </a:pPr>
            <a:r>
              <a:rPr lang="en-US" dirty="0"/>
              <a:t>Append to the code for a drug or biological in a single-use vial or single-use package to show that the provider administers the necessary or prescribed amount of a drug and discards the remaining amount of the drug. JW should be appended to the discarded amount on a separate line.</a:t>
            </a:r>
          </a:p>
          <a:p>
            <a:pPr marL="800100" lvl="1" indent="-342900">
              <a:buFont typeface="Arial" panose="020B0604020202020204" pitchFamily="34" charset="0"/>
              <a:buChar char="•"/>
            </a:pPr>
            <a:r>
              <a:rPr lang="en-US" sz="2200" dirty="0"/>
              <a:t>Claim line #1: HCPCS code for drug given, No modifier, # of units given, Calculated submitted price for ONLY the amount of drug given</a:t>
            </a:r>
          </a:p>
          <a:p>
            <a:pPr marL="800100" lvl="1" indent="-342900">
              <a:buFont typeface="Arial" panose="020B0604020202020204" pitchFamily="34" charset="0"/>
              <a:buChar char="•"/>
            </a:pPr>
            <a:r>
              <a:rPr lang="en-US" sz="2200" dirty="0"/>
              <a:t>Claim line #2: HCPCS code for drug wasted, JW modifier to indicate waste, # of units wasted, Calculated submitted price for ONLY the amount of drug wasted.</a:t>
            </a:r>
          </a:p>
          <a:p>
            <a:pPr marL="342900" indent="-342900">
              <a:buFont typeface="Arial" panose="020B0604020202020204" pitchFamily="34" charset="0"/>
              <a:buChar char="•"/>
            </a:pPr>
            <a:r>
              <a:rPr lang="en-US" dirty="0"/>
              <a:t>Documentation must include the amount of the drug that the provider discards. </a:t>
            </a:r>
          </a:p>
        </p:txBody>
      </p:sp>
      <p:sp>
        <p:nvSpPr>
          <p:cNvPr id="3" name="Text Placeholder 2">
            <a:extLst>
              <a:ext uri="{FF2B5EF4-FFF2-40B4-BE49-F238E27FC236}">
                <a16:creationId xmlns:a16="http://schemas.microsoft.com/office/drawing/2014/main" id="{686AAA76-4B30-17AC-E1F2-994F94AC2566}"/>
              </a:ext>
            </a:extLst>
          </p:cNvPr>
          <p:cNvSpPr>
            <a:spLocks noGrp="1"/>
          </p:cNvSpPr>
          <p:nvPr>
            <p:ph type="body" sz="quarter" idx="14"/>
          </p:nvPr>
        </p:nvSpPr>
        <p:spPr/>
        <p:txBody>
          <a:bodyPr/>
          <a:lstStyle/>
          <a:p>
            <a:r>
              <a:rPr lang="en-US" dirty="0"/>
              <a:t>Effective 1/1/2003</a:t>
            </a:r>
          </a:p>
        </p:txBody>
      </p:sp>
      <p:sp>
        <p:nvSpPr>
          <p:cNvPr id="4" name="Title 3">
            <a:extLst>
              <a:ext uri="{FF2B5EF4-FFF2-40B4-BE49-F238E27FC236}">
                <a16:creationId xmlns:a16="http://schemas.microsoft.com/office/drawing/2014/main" id="{2DD0E563-816B-8DCC-B8AF-A371E0FD65B6}"/>
              </a:ext>
            </a:extLst>
          </p:cNvPr>
          <p:cNvSpPr>
            <a:spLocks noGrp="1"/>
          </p:cNvSpPr>
          <p:nvPr>
            <p:ph type="title"/>
          </p:nvPr>
        </p:nvSpPr>
        <p:spPr/>
        <p:txBody>
          <a:bodyPr/>
          <a:lstStyle/>
          <a:p>
            <a:r>
              <a:rPr lang="en-US" dirty="0"/>
              <a:t>Modifier JW</a:t>
            </a:r>
          </a:p>
        </p:txBody>
      </p:sp>
    </p:spTree>
    <p:extLst>
      <p:ext uri="{BB962C8B-B14F-4D97-AF65-F5344CB8AC3E}">
        <p14:creationId xmlns:p14="http://schemas.microsoft.com/office/powerpoint/2010/main" val="25343143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57523-6464-1F1C-71B0-222A3993029F}"/>
              </a:ext>
            </a:extLst>
          </p:cNvPr>
          <p:cNvSpPr>
            <a:spLocks noGrp="1"/>
          </p:cNvSpPr>
          <p:nvPr>
            <p:ph sz="half" idx="1"/>
          </p:nvPr>
        </p:nvSpPr>
        <p:spPr/>
        <p:txBody>
          <a:bodyPr/>
          <a:lstStyle/>
          <a:p>
            <a:r>
              <a:rPr lang="en-US" dirty="0"/>
              <a:t>93</a:t>
            </a:r>
            <a:r>
              <a:rPr lang="en-US" i="1" dirty="0"/>
              <a:t>, Synchronous Telemedicine Service Rendered Via Telephone or Other Real-Time Interactive Audio-Only Telecommunications System</a:t>
            </a:r>
          </a:p>
          <a:p>
            <a:endParaRPr lang="en-US" i="1" dirty="0"/>
          </a:p>
          <a:p>
            <a:r>
              <a:rPr lang="en-US" dirty="0"/>
              <a:t>95 (Effective 1/1/2017)</a:t>
            </a:r>
            <a:r>
              <a:rPr lang="en-US" i="1" dirty="0"/>
              <a:t>, Synchronous Telemedicine Service Rendered Via Telephone or Other Real-Time Interactive Audio and Video Telecommunications System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Synchronous Telemedicine service is defined as a real-time interaction between a physician or other qualified health care professional and a patient who is located away at a distant site from the physician or QHP. </a:t>
            </a:r>
          </a:p>
          <a:p>
            <a:pPr marL="342900" indent="-342900">
              <a:buFont typeface="Arial" panose="020B0604020202020204" pitchFamily="34" charset="0"/>
              <a:buChar char="•"/>
            </a:pPr>
            <a:r>
              <a:rPr lang="en-US" dirty="0"/>
              <a:t>The telemedicine service must be of an amount and nature that is sufficient to meet the key components and/or requirements of the same service when rendered via a face-to-face interaction.</a:t>
            </a:r>
          </a:p>
          <a:p>
            <a:pPr marL="342900" indent="-342900">
              <a:buFont typeface="Arial" panose="020B0604020202020204" pitchFamily="34" charset="0"/>
              <a:buChar char="•"/>
            </a:pPr>
            <a:r>
              <a:rPr lang="en-US" sz="1800" dirty="0">
                <a:hlinkClick r:id="rId3"/>
              </a:rPr>
              <a:t>https://www.cms.gov/medicare/medicare-general-information/telehealth/telehealth-codes</a:t>
            </a:r>
            <a:r>
              <a:rPr lang="en-US" sz="1800" dirty="0"/>
              <a:t> </a:t>
            </a:r>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0EFEFA89-767C-3E65-6D4D-3247C9A4151D}"/>
              </a:ext>
            </a:extLst>
          </p:cNvPr>
          <p:cNvSpPr>
            <a:spLocks noGrp="1"/>
          </p:cNvSpPr>
          <p:nvPr>
            <p:ph type="body" sz="quarter" idx="14"/>
          </p:nvPr>
        </p:nvSpPr>
        <p:spPr/>
        <p:txBody>
          <a:bodyPr/>
          <a:lstStyle/>
          <a:p>
            <a:r>
              <a:rPr lang="en-US" dirty="0" err="1"/>
              <a:t>Modifer</a:t>
            </a:r>
            <a:r>
              <a:rPr lang="en-US" dirty="0"/>
              <a:t> 93 -Effective 1/1/2022</a:t>
            </a:r>
          </a:p>
        </p:txBody>
      </p:sp>
      <p:sp>
        <p:nvSpPr>
          <p:cNvPr id="4" name="Title 3">
            <a:extLst>
              <a:ext uri="{FF2B5EF4-FFF2-40B4-BE49-F238E27FC236}">
                <a16:creationId xmlns:a16="http://schemas.microsoft.com/office/drawing/2014/main" id="{56A6E7A3-833F-D52D-9F61-9451C49D25F5}"/>
              </a:ext>
            </a:extLst>
          </p:cNvPr>
          <p:cNvSpPr>
            <a:spLocks noGrp="1"/>
          </p:cNvSpPr>
          <p:nvPr>
            <p:ph type="title"/>
          </p:nvPr>
        </p:nvSpPr>
        <p:spPr/>
        <p:txBody>
          <a:bodyPr/>
          <a:lstStyle/>
          <a:p>
            <a:r>
              <a:rPr lang="en-US" dirty="0"/>
              <a:t>Newer Modifiers</a:t>
            </a:r>
          </a:p>
        </p:txBody>
      </p:sp>
    </p:spTree>
    <p:extLst>
      <p:ext uri="{BB962C8B-B14F-4D97-AF65-F5344CB8AC3E}">
        <p14:creationId xmlns:p14="http://schemas.microsoft.com/office/powerpoint/2010/main" val="15653759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F6081-5095-FD28-03DD-31C20DBEF71C}"/>
              </a:ext>
            </a:extLst>
          </p:cNvPr>
          <p:cNvSpPr>
            <a:spLocks noGrp="1"/>
          </p:cNvSpPr>
          <p:nvPr>
            <p:ph sz="half" idx="1"/>
          </p:nvPr>
        </p:nvSpPr>
        <p:spPr/>
        <p:txBody>
          <a:bodyPr/>
          <a:lstStyle/>
          <a:p>
            <a:r>
              <a:rPr lang="en-US" dirty="0"/>
              <a:t>FQ, </a:t>
            </a:r>
            <a:r>
              <a:rPr lang="en-US" i="1" dirty="0"/>
              <a:t>The service was furnished using audio-only communication technology</a:t>
            </a:r>
          </a:p>
          <a:p>
            <a:r>
              <a:rPr lang="en-US" dirty="0"/>
              <a:t>FR, </a:t>
            </a:r>
            <a:r>
              <a:rPr lang="en-US" i="1" dirty="0"/>
              <a:t>The supervising practitioner was present through two-way, audio/video communication technology</a:t>
            </a:r>
          </a:p>
          <a:p>
            <a:endParaRPr lang="en-US" dirty="0"/>
          </a:p>
          <a:p>
            <a:pPr marL="342900" indent="-342900">
              <a:buFont typeface="Arial" panose="020B0604020202020204" pitchFamily="34" charset="0"/>
              <a:buChar char="•"/>
            </a:pPr>
            <a:r>
              <a:rPr lang="en-US" dirty="0"/>
              <a:t>Specific to mental health services</a:t>
            </a:r>
          </a:p>
          <a:p>
            <a:pPr marL="342900" indent="-342900">
              <a:buFont typeface="Arial" panose="020B0604020202020204" pitchFamily="34" charset="0"/>
              <a:buChar char="•"/>
            </a:pPr>
            <a:r>
              <a:rPr lang="en-US" dirty="0"/>
              <a:t>Mental health service codes are included in CMS’s telehealth list </a:t>
            </a:r>
          </a:p>
        </p:txBody>
      </p:sp>
      <p:sp>
        <p:nvSpPr>
          <p:cNvPr id="3" name="Text Placeholder 2">
            <a:extLst>
              <a:ext uri="{FF2B5EF4-FFF2-40B4-BE49-F238E27FC236}">
                <a16:creationId xmlns:a16="http://schemas.microsoft.com/office/drawing/2014/main" id="{4DF1AD15-1EBC-1992-BF41-A6381D66C494}"/>
              </a:ext>
            </a:extLst>
          </p:cNvPr>
          <p:cNvSpPr>
            <a:spLocks noGrp="1"/>
          </p:cNvSpPr>
          <p:nvPr>
            <p:ph type="body" sz="quarter" idx="14"/>
          </p:nvPr>
        </p:nvSpPr>
        <p:spPr/>
        <p:txBody>
          <a:bodyPr/>
          <a:lstStyle/>
          <a:p>
            <a:r>
              <a:rPr lang="en-US" dirty="0"/>
              <a:t>Modifiers FQ and FR- Effective 1/1/2022</a:t>
            </a:r>
          </a:p>
        </p:txBody>
      </p:sp>
      <p:sp>
        <p:nvSpPr>
          <p:cNvPr id="4" name="Title 3">
            <a:extLst>
              <a:ext uri="{FF2B5EF4-FFF2-40B4-BE49-F238E27FC236}">
                <a16:creationId xmlns:a16="http://schemas.microsoft.com/office/drawing/2014/main" id="{EBC25DBF-2407-000E-8744-5FEA69898E45}"/>
              </a:ext>
            </a:extLst>
          </p:cNvPr>
          <p:cNvSpPr>
            <a:spLocks noGrp="1"/>
          </p:cNvSpPr>
          <p:nvPr>
            <p:ph type="title"/>
          </p:nvPr>
        </p:nvSpPr>
        <p:spPr/>
        <p:txBody>
          <a:bodyPr/>
          <a:lstStyle/>
          <a:p>
            <a:r>
              <a:rPr lang="en-US" dirty="0"/>
              <a:t>Newer Modifiers		</a:t>
            </a:r>
          </a:p>
        </p:txBody>
      </p:sp>
    </p:spTree>
    <p:extLst>
      <p:ext uri="{BB962C8B-B14F-4D97-AF65-F5344CB8AC3E}">
        <p14:creationId xmlns:p14="http://schemas.microsoft.com/office/powerpoint/2010/main" val="36498821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2DC25D-16C0-405D-3591-40318F304244}"/>
              </a:ext>
            </a:extLst>
          </p:cNvPr>
          <p:cNvSpPr>
            <a:spLocks noGrp="1"/>
          </p:cNvSpPr>
          <p:nvPr>
            <p:ph sz="half" idx="1"/>
          </p:nvPr>
        </p:nvSpPr>
        <p:spPr/>
        <p:txBody>
          <a:bodyPr/>
          <a:lstStyle/>
          <a:p>
            <a:r>
              <a:rPr lang="en-US" i="1" dirty="0"/>
              <a:t>Unrelated evaluation and management (E/M) visit on the same day as another E/M visit or during a global procedure (preoperative, postoperative period, or on the same day as the procedure, as applicable). (report when an E/M visit is furnished within the global period but is unrelated, or when one or more additional E/M visits furnished on the same day are unrelated)</a:t>
            </a:r>
          </a:p>
          <a:p>
            <a:pPr marL="342900" indent="-342900">
              <a:buFont typeface="Arial" panose="020B0604020202020204" pitchFamily="34" charset="0"/>
              <a:buChar char="•"/>
            </a:pPr>
            <a:r>
              <a:rPr lang="en-US" dirty="0"/>
              <a:t>Used for critical care service that does not relate to the surgery during global period</a:t>
            </a:r>
          </a:p>
          <a:p>
            <a:pPr marL="342900" indent="-342900">
              <a:buFont typeface="Arial" panose="020B0604020202020204" pitchFamily="34" charset="0"/>
              <a:buChar char="•"/>
            </a:pPr>
            <a:r>
              <a:rPr lang="en-US" dirty="0"/>
              <a:t>Patient condition and service must meet the critical care definition </a:t>
            </a:r>
          </a:p>
          <a:p>
            <a:pPr marL="342900" indent="-342900">
              <a:buFont typeface="Arial" panose="020B0604020202020204" pitchFamily="34" charset="0"/>
              <a:buChar char="•"/>
            </a:pPr>
            <a:r>
              <a:rPr lang="en-US" dirty="0"/>
              <a:t>Append modifier to critical care procedure codes 99291 or 99292</a:t>
            </a:r>
          </a:p>
          <a:p>
            <a:pPr marL="342900" indent="-342900">
              <a:buFont typeface="Arial" panose="020B0604020202020204" pitchFamily="34" charset="0"/>
              <a:buChar char="•"/>
            </a:pPr>
            <a:r>
              <a:rPr lang="en-US" dirty="0"/>
              <a:t>Do not use if critical care during a global period is related to the operative procedure</a:t>
            </a:r>
          </a:p>
          <a:p>
            <a:pPr marL="342900" indent="-342900">
              <a:buFont typeface="Arial" panose="020B0604020202020204" pitchFamily="34" charset="0"/>
              <a:buChar char="•"/>
            </a:pPr>
            <a:r>
              <a:rPr lang="en-US" dirty="0"/>
              <a:t>Do not use if critical care was performed prior to another E/M service on the same day. </a:t>
            </a:r>
          </a:p>
          <a:p>
            <a:pPr marL="342900" indent="-342900">
              <a:buFont typeface="Arial" panose="020B0604020202020204" pitchFamily="34" charset="0"/>
              <a:buChar char="•"/>
            </a:pPr>
            <a:endParaRPr lang="en-US" i="1" dirty="0"/>
          </a:p>
          <a:p>
            <a:endParaRPr lang="en-US" dirty="0"/>
          </a:p>
          <a:p>
            <a:endParaRPr lang="en-US" dirty="0"/>
          </a:p>
        </p:txBody>
      </p:sp>
      <p:sp>
        <p:nvSpPr>
          <p:cNvPr id="3" name="Text Placeholder 2">
            <a:extLst>
              <a:ext uri="{FF2B5EF4-FFF2-40B4-BE49-F238E27FC236}">
                <a16:creationId xmlns:a16="http://schemas.microsoft.com/office/drawing/2014/main" id="{C1892F4D-8EF7-65EE-D303-0052C2D97E51}"/>
              </a:ext>
            </a:extLst>
          </p:cNvPr>
          <p:cNvSpPr>
            <a:spLocks noGrp="1"/>
          </p:cNvSpPr>
          <p:nvPr>
            <p:ph type="body" sz="quarter" idx="14"/>
          </p:nvPr>
        </p:nvSpPr>
        <p:spPr/>
        <p:txBody>
          <a:bodyPr/>
          <a:lstStyle/>
          <a:p>
            <a:r>
              <a:rPr lang="en-US" dirty="0"/>
              <a:t>Modifier FT- Effective 1/1/2022</a:t>
            </a:r>
          </a:p>
        </p:txBody>
      </p:sp>
      <p:sp>
        <p:nvSpPr>
          <p:cNvPr id="4" name="Title 3">
            <a:extLst>
              <a:ext uri="{FF2B5EF4-FFF2-40B4-BE49-F238E27FC236}">
                <a16:creationId xmlns:a16="http://schemas.microsoft.com/office/drawing/2014/main" id="{18B2953F-BDC0-BB19-74B0-6337CC010D46}"/>
              </a:ext>
            </a:extLst>
          </p:cNvPr>
          <p:cNvSpPr>
            <a:spLocks noGrp="1"/>
          </p:cNvSpPr>
          <p:nvPr>
            <p:ph type="title"/>
          </p:nvPr>
        </p:nvSpPr>
        <p:spPr/>
        <p:txBody>
          <a:bodyPr/>
          <a:lstStyle/>
          <a:p>
            <a:r>
              <a:rPr lang="en-US" dirty="0"/>
              <a:t>Newer Modifiers	</a:t>
            </a:r>
          </a:p>
        </p:txBody>
      </p:sp>
    </p:spTree>
    <p:extLst>
      <p:ext uri="{BB962C8B-B14F-4D97-AF65-F5344CB8AC3E}">
        <p14:creationId xmlns:p14="http://schemas.microsoft.com/office/powerpoint/2010/main" val="3010216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80EBE-4A65-DA2F-786F-DA3AB9EA7B8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D6FDD7F-C300-1F89-6A53-C61CB2FBB10E}"/>
              </a:ext>
            </a:extLst>
          </p:cNvPr>
          <p:cNvSpPr>
            <a:spLocks noGrp="1"/>
          </p:cNvSpPr>
          <p:nvPr>
            <p:ph sz="half" idx="1"/>
          </p:nvPr>
        </p:nvSpPr>
        <p:spPr>
          <a:xfrm>
            <a:off x="800100" y="1344735"/>
            <a:ext cx="10604142" cy="4325618"/>
          </a:xfrm>
        </p:spPr>
        <p:txBody>
          <a:bodyPr/>
          <a:lstStyle/>
          <a:p>
            <a:r>
              <a:rPr lang="en-US" sz="2000" i="1" dirty="0"/>
              <a:t>2023 Medicare Part B Final Rule Released</a:t>
            </a:r>
            <a:r>
              <a:rPr lang="en-US" sz="2000" dirty="0"/>
              <a:t>. </a:t>
            </a:r>
            <a:r>
              <a:rPr lang="en-US" sz="2000" dirty="0">
                <a:hlinkClick r:id="rId2"/>
              </a:rPr>
              <a:t>https://www.asha.org/news/2022/2023-medicare-part-b-final-rule-released/</a:t>
            </a:r>
            <a:r>
              <a:rPr lang="en-US" sz="2000" dirty="0"/>
              <a:t> </a:t>
            </a:r>
          </a:p>
          <a:p>
            <a:endParaRPr lang="en-US" sz="2000" i="1" dirty="0"/>
          </a:p>
          <a:p>
            <a:r>
              <a:rPr lang="en-US" sz="2000" i="1" dirty="0"/>
              <a:t>Billing and Coding: JW Modifier Billing Guidelines. </a:t>
            </a:r>
            <a:r>
              <a:rPr lang="en-US" sz="2000" dirty="0"/>
              <a:t>https://www.cms.gov/medicare-coverage-database/view/article.aspx?articleId=53024&amp;DocID=A52953 </a:t>
            </a:r>
          </a:p>
          <a:p>
            <a:endParaRPr lang="en-US" sz="2000" dirty="0"/>
          </a:p>
          <a:p>
            <a:r>
              <a:rPr lang="en-US" sz="2000" i="1" dirty="0"/>
              <a:t>Coding with Modifiers 6</a:t>
            </a:r>
            <a:r>
              <a:rPr lang="en-US" sz="2000" i="1" baseline="30000" dirty="0"/>
              <a:t>th</a:t>
            </a:r>
            <a:r>
              <a:rPr lang="en-US" sz="2000" i="1" dirty="0"/>
              <a:t> Edition. A Guide to Correct CPT and HCPCS Level II Modifier Usage</a:t>
            </a:r>
            <a:r>
              <a:rPr lang="en-US" sz="2000" dirty="0"/>
              <a:t>. Robin I. Linker, American Medical Association. </a:t>
            </a:r>
          </a:p>
          <a:p>
            <a:endParaRPr lang="en-US" sz="2000" dirty="0"/>
          </a:p>
          <a:p>
            <a:r>
              <a:rPr lang="en-US" sz="2000" dirty="0"/>
              <a:t>CPT 2023 Professional Edition. American Medical Association.</a:t>
            </a:r>
          </a:p>
          <a:p>
            <a:endParaRPr lang="en-US" sz="2000" i="1" dirty="0"/>
          </a:p>
          <a:p>
            <a:r>
              <a:rPr lang="en-US" sz="2000" i="1" dirty="0"/>
              <a:t>HCPCS Level II Expert. Service/Supply Codes for Caregivers &amp; Suppliers</a:t>
            </a:r>
            <a:r>
              <a:rPr lang="en-US" sz="2000" dirty="0"/>
              <a:t>. AAPC</a:t>
            </a:r>
          </a:p>
          <a:p>
            <a:r>
              <a:rPr lang="en-US" sz="2000" dirty="0"/>
              <a:t> </a:t>
            </a:r>
          </a:p>
        </p:txBody>
      </p:sp>
    </p:spTree>
    <p:extLst>
      <p:ext uri="{BB962C8B-B14F-4D97-AF65-F5344CB8AC3E}">
        <p14:creationId xmlns:p14="http://schemas.microsoft.com/office/powerpoint/2010/main" val="1125680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74D58D-F3CE-A3B0-5D36-BD5C3FF98B91}"/>
              </a:ext>
            </a:extLst>
          </p:cNvPr>
          <p:cNvSpPr>
            <a:spLocks noGrp="1"/>
          </p:cNvSpPr>
          <p:nvPr>
            <p:ph type="body" sz="quarter" idx="10"/>
          </p:nvPr>
        </p:nvSpPr>
        <p:spPr/>
        <p:txBody>
          <a:bodyPr/>
          <a:lstStyle/>
          <a:p>
            <a:r>
              <a:rPr lang="en-US" dirty="0"/>
              <a:t>Q&amp;A Document can be found on Healthcatalyst.com under Resources/Webinars</a:t>
            </a:r>
          </a:p>
        </p:txBody>
      </p:sp>
    </p:spTree>
    <p:extLst>
      <p:ext uri="{BB962C8B-B14F-4D97-AF65-F5344CB8AC3E}">
        <p14:creationId xmlns:p14="http://schemas.microsoft.com/office/powerpoint/2010/main" val="322608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412072-6B7C-3E5C-3183-8CB388B7BC54}"/>
              </a:ext>
            </a:extLst>
          </p:cNvPr>
          <p:cNvSpPr>
            <a:spLocks noGrp="1"/>
          </p:cNvSpPr>
          <p:nvPr>
            <p:ph sz="half" idx="1"/>
          </p:nvPr>
        </p:nvSpPr>
        <p:spPr/>
        <p:txBody>
          <a:bodyPr/>
          <a:lstStyle/>
          <a:p>
            <a:pPr marL="342900" indent="-342900">
              <a:buFont typeface="Arial" panose="020B0604020202020204" pitchFamily="34" charset="0"/>
              <a:buChar char="•"/>
            </a:pPr>
            <a:r>
              <a:rPr lang="en-US" dirty="0"/>
              <a:t>Anatomic modifiers: E1-E4, FA, F1-F9, TA, T1-T9, LT, RT, LC, LD, RC, LM, RI</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Global surgery modifiers: 24, 25, 57, 58, 78, 79</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Other modifiers: 27, 59, 91, XE, XS, XP, XU</a:t>
            </a:r>
          </a:p>
        </p:txBody>
      </p:sp>
      <p:sp>
        <p:nvSpPr>
          <p:cNvPr id="3" name="Text Placeholder 2">
            <a:extLst>
              <a:ext uri="{FF2B5EF4-FFF2-40B4-BE49-F238E27FC236}">
                <a16:creationId xmlns:a16="http://schemas.microsoft.com/office/drawing/2014/main" id="{7E15C441-86AE-5A33-0EFA-1337883516C3}"/>
              </a:ext>
            </a:extLst>
          </p:cNvPr>
          <p:cNvSpPr>
            <a:spLocks noGrp="1"/>
          </p:cNvSpPr>
          <p:nvPr>
            <p:ph type="body" sz="quarter" idx="14"/>
          </p:nvPr>
        </p:nvSpPr>
        <p:spPr/>
        <p:txBody>
          <a:bodyPr/>
          <a:lstStyle/>
          <a:p>
            <a:r>
              <a:rPr lang="en-US" dirty="0"/>
              <a:t>Modifiers that are NCCI Eligible</a:t>
            </a:r>
          </a:p>
        </p:txBody>
      </p:sp>
      <p:sp>
        <p:nvSpPr>
          <p:cNvPr id="4" name="Title 3">
            <a:extLst>
              <a:ext uri="{FF2B5EF4-FFF2-40B4-BE49-F238E27FC236}">
                <a16:creationId xmlns:a16="http://schemas.microsoft.com/office/drawing/2014/main" id="{B220A5B9-5B74-C204-AD82-2222DB25EFC4}"/>
              </a:ext>
            </a:extLst>
          </p:cNvPr>
          <p:cNvSpPr>
            <a:spLocks noGrp="1"/>
          </p:cNvSpPr>
          <p:nvPr>
            <p:ph type="title"/>
          </p:nvPr>
        </p:nvSpPr>
        <p:spPr/>
        <p:txBody>
          <a:bodyPr/>
          <a:lstStyle/>
          <a:p>
            <a:r>
              <a:rPr lang="en-US" dirty="0"/>
              <a:t>Brief Facts on Modifiers</a:t>
            </a:r>
          </a:p>
        </p:txBody>
      </p:sp>
    </p:spTree>
    <p:extLst>
      <p:ext uri="{BB962C8B-B14F-4D97-AF65-F5344CB8AC3E}">
        <p14:creationId xmlns:p14="http://schemas.microsoft.com/office/powerpoint/2010/main" val="6935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0820-7B14-E614-175C-51DFB3588022}"/>
              </a:ext>
            </a:extLst>
          </p:cNvPr>
          <p:cNvSpPr>
            <a:spLocks noGrp="1"/>
          </p:cNvSpPr>
          <p:nvPr>
            <p:ph type="title"/>
          </p:nvPr>
        </p:nvSpPr>
        <p:spPr>
          <a:xfrm>
            <a:off x="715914" y="993985"/>
            <a:ext cx="7096592" cy="4700961"/>
          </a:xfrm>
        </p:spPr>
        <p:txBody>
          <a:bodyPr/>
          <a:lstStyle/>
          <a:p>
            <a:r>
              <a:rPr lang="en-US" sz="4800" dirty="0"/>
              <a:t>Evaluation and Management (E/M) Modifiers</a:t>
            </a:r>
            <a:br>
              <a:rPr lang="en-US" sz="1200" dirty="0"/>
            </a:br>
            <a:endParaRPr lang="en-US" sz="2000" dirty="0"/>
          </a:p>
        </p:txBody>
      </p:sp>
    </p:spTree>
    <p:extLst>
      <p:ext uri="{BB962C8B-B14F-4D97-AF65-F5344CB8AC3E}">
        <p14:creationId xmlns:p14="http://schemas.microsoft.com/office/powerpoint/2010/main" val="3927734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9F973C-980D-8A9A-D3E0-20A8C4169FE7}"/>
              </a:ext>
            </a:extLst>
          </p:cNvPr>
          <p:cNvSpPr>
            <a:spLocks noGrp="1"/>
          </p:cNvSpPr>
          <p:nvPr>
            <p:ph sz="half" idx="1"/>
          </p:nvPr>
        </p:nvSpPr>
        <p:spPr>
          <a:xfrm>
            <a:off x="838200" y="1060638"/>
            <a:ext cx="9683618" cy="4614859"/>
          </a:xfrm>
        </p:spPr>
        <p:txBody>
          <a:bodyPr/>
          <a:lstStyle/>
          <a:p>
            <a:endParaRPr lang="en-US" dirty="0">
              <a:latin typeface="Calibri" panose="020F0502020204030204" pitchFamily="34" charset="0"/>
              <a:ea typeface="Calibri" panose="020F0502020204030204" pitchFamily="34" charset="0"/>
            </a:endParaRPr>
          </a:p>
          <a:p>
            <a:r>
              <a:rPr lang="en-US" i="1" dirty="0"/>
              <a:t>Unrelated Evaluation and Management Service by the Same Physician or Other Qualified Health Care Professional During a Postoperative Period</a:t>
            </a:r>
          </a:p>
          <a:p>
            <a:pPr marL="342900" indent="-342900">
              <a:buFont typeface="Arial" panose="020B0604020202020204" pitchFamily="34" charset="0"/>
              <a:buChar char="•"/>
            </a:pPr>
            <a:r>
              <a:rPr lang="en-US" dirty="0"/>
              <a:t>Service must be unrelated to the surgery (Diagnosis code selection is critical!)</a:t>
            </a:r>
          </a:p>
          <a:p>
            <a:pPr marL="342900" indent="-342900">
              <a:buFont typeface="Arial" panose="020B0604020202020204" pitchFamily="34" charset="0"/>
              <a:buChar char="•"/>
            </a:pPr>
            <a:r>
              <a:rPr lang="en-US" dirty="0"/>
              <a:t>Service must be provided within the global postoperative period </a:t>
            </a:r>
          </a:p>
          <a:p>
            <a:pPr marL="342900" indent="-342900">
              <a:buFont typeface="Arial" panose="020B0604020202020204" pitchFamily="34" charset="0"/>
              <a:buChar char="•"/>
            </a:pPr>
            <a:r>
              <a:rPr lang="en-US" dirty="0"/>
              <a:t>Service must be provided by the same physician/QHP who performed the surgery 	</a:t>
            </a:r>
          </a:p>
          <a:p>
            <a:pPr marL="800100" lvl="1" indent="-342900">
              <a:buFont typeface="Arial" panose="020B0604020202020204" pitchFamily="34" charset="0"/>
              <a:buChar char="•"/>
            </a:pPr>
            <a:r>
              <a:rPr lang="en-US" sz="2200" dirty="0"/>
              <a:t>Providers in the same group practice with the same specialty code and tax identification number are considered as the same provider in the context of reporting modifier 24)</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Modifier 24 does not affect actual payment amount, only affects whether claim will be paid or denied.</a:t>
            </a:r>
          </a:p>
          <a:p>
            <a:pPr marL="342900" indent="-342900">
              <a:buFont typeface="Arial" panose="020B0604020202020204" pitchFamily="34" charset="0"/>
              <a:buChar char="•"/>
            </a:pPr>
            <a:r>
              <a:rPr lang="en-US" dirty="0"/>
              <a:t>CMS only allows modifier 24 with E/M and eye examination codes.</a:t>
            </a:r>
          </a:p>
        </p:txBody>
      </p:sp>
      <p:sp>
        <p:nvSpPr>
          <p:cNvPr id="3" name="Text Placeholder 2">
            <a:extLst>
              <a:ext uri="{FF2B5EF4-FFF2-40B4-BE49-F238E27FC236}">
                <a16:creationId xmlns:a16="http://schemas.microsoft.com/office/drawing/2014/main" id="{C19E6586-3379-2A1F-500F-FA74988C8E81}"/>
              </a:ext>
            </a:extLst>
          </p:cNvPr>
          <p:cNvSpPr>
            <a:spLocks noGrp="1"/>
          </p:cNvSpPr>
          <p:nvPr>
            <p:ph type="body" sz="quarter" idx="14"/>
          </p:nvPr>
        </p:nvSpPr>
        <p:spPr/>
        <p:txBody>
          <a:bodyPr/>
          <a:lstStyle/>
          <a:p>
            <a:r>
              <a:rPr lang="en-US" dirty="0"/>
              <a:t>Modifier 24</a:t>
            </a:r>
          </a:p>
        </p:txBody>
      </p:sp>
      <p:sp>
        <p:nvSpPr>
          <p:cNvPr id="4" name="Title 3">
            <a:extLst>
              <a:ext uri="{FF2B5EF4-FFF2-40B4-BE49-F238E27FC236}">
                <a16:creationId xmlns:a16="http://schemas.microsoft.com/office/drawing/2014/main" id="{396602A2-3F8C-5F8E-7FB9-1D123802CBB0}"/>
              </a:ext>
            </a:extLst>
          </p:cNvPr>
          <p:cNvSpPr>
            <a:spLocks noGrp="1"/>
          </p:cNvSpPr>
          <p:nvPr>
            <p:ph type="title"/>
          </p:nvPr>
        </p:nvSpPr>
        <p:spPr/>
        <p:txBody>
          <a:bodyPr/>
          <a:lstStyle/>
          <a:p>
            <a:r>
              <a:rPr lang="en-US" sz="2800" dirty="0"/>
              <a:t>Evaluation and Management (E/M) Modifiers</a:t>
            </a:r>
            <a:endParaRPr lang="en-US" dirty="0"/>
          </a:p>
        </p:txBody>
      </p:sp>
    </p:spTree>
    <p:extLst>
      <p:ext uri="{BB962C8B-B14F-4D97-AF65-F5344CB8AC3E}">
        <p14:creationId xmlns:p14="http://schemas.microsoft.com/office/powerpoint/2010/main" val="2114740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C0AF79-C024-7CD6-7AEA-CADDCDA95A73}"/>
              </a:ext>
            </a:extLst>
          </p:cNvPr>
          <p:cNvSpPr>
            <a:spLocks noGrp="1"/>
          </p:cNvSpPr>
          <p:nvPr>
            <p:ph sz="half" idx="1"/>
          </p:nvPr>
        </p:nvSpPr>
        <p:spPr>
          <a:xfrm>
            <a:off x="838200" y="1521069"/>
            <a:ext cx="8870575" cy="4772155"/>
          </a:xfrm>
        </p:spPr>
        <p:txBody>
          <a:bodyPr/>
          <a:lstStyle/>
          <a:p>
            <a:r>
              <a:rPr lang="en-US" dirty="0"/>
              <a:t>Patient underwent an arthroscopic meniscus repair using a suture technique. CPT 29883, </a:t>
            </a:r>
            <a:r>
              <a:rPr lang="en-US" i="1" dirty="0"/>
              <a:t>Arthroscopy, knee, surgical; with meniscus repair (medial and lateral) </a:t>
            </a:r>
            <a:r>
              <a:rPr lang="en-US" dirty="0"/>
              <a:t>was reported and submitted on the claim. The global period for this procedure is 90 days for most insurance carriers. </a:t>
            </a:r>
          </a:p>
          <a:p>
            <a:r>
              <a:rPr lang="en-US" dirty="0"/>
              <a:t>Three weeks later (within that 90-day period) the patient returned for a follow up with the surgeon but indicated that now he was experiencing pain in his right shoulder due to a recent fall. </a:t>
            </a:r>
          </a:p>
          <a:p>
            <a:r>
              <a:rPr lang="en-US" dirty="0"/>
              <a:t>The surgeon provided an expanded-problem-focused history and examination and low-level decision making. It was determined that the shoulder was sprained, and treatment was provided. The surgeon also examined his knee and determined it was healing properly. </a:t>
            </a:r>
          </a:p>
          <a:p>
            <a:endParaRPr lang="en-US" dirty="0"/>
          </a:p>
          <a:p>
            <a:r>
              <a:rPr lang="en-US" dirty="0"/>
              <a:t>Surgeon should report the appropriate E&amp;M code with modifier 24 appended.</a:t>
            </a:r>
          </a:p>
        </p:txBody>
      </p:sp>
      <p:sp>
        <p:nvSpPr>
          <p:cNvPr id="3" name="Text Placeholder 2">
            <a:extLst>
              <a:ext uri="{FF2B5EF4-FFF2-40B4-BE49-F238E27FC236}">
                <a16:creationId xmlns:a16="http://schemas.microsoft.com/office/drawing/2014/main" id="{4ADC5534-E563-DBEC-4689-945B3B106FFA}"/>
              </a:ext>
            </a:extLst>
          </p:cNvPr>
          <p:cNvSpPr>
            <a:spLocks noGrp="1"/>
          </p:cNvSpPr>
          <p:nvPr>
            <p:ph type="body" sz="quarter" idx="14"/>
          </p:nvPr>
        </p:nvSpPr>
        <p:spPr/>
        <p:txBody>
          <a:bodyPr/>
          <a:lstStyle/>
          <a:p>
            <a:r>
              <a:rPr lang="en-US" dirty="0"/>
              <a:t>Clinical Coding Example- Modifier 24</a:t>
            </a:r>
          </a:p>
        </p:txBody>
      </p:sp>
      <p:sp>
        <p:nvSpPr>
          <p:cNvPr id="4" name="Title 3">
            <a:extLst>
              <a:ext uri="{FF2B5EF4-FFF2-40B4-BE49-F238E27FC236}">
                <a16:creationId xmlns:a16="http://schemas.microsoft.com/office/drawing/2014/main" id="{6B62D2AF-357D-B8B5-27E7-D614397EDA1A}"/>
              </a:ext>
            </a:extLst>
          </p:cNvPr>
          <p:cNvSpPr>
            <a:spLocks noGrp="1"/>
          </p:cNvSpPr>
          <p:nvPr>
            <p:ph type="title"/>
          </p:nvPr>
        </p:nvSpPr>
        <p:spPr/>
        <p:txBody>
          <a:bodyPr/>
          <a:lstStyle/>
          <a:p>
            <a:r>
              <a:rPr lang="en-US" sz="2800" dirty="0"/>
              <a:t>Evaluation and Management (E/M) Modifiers</a:t>
            </a:r>
            <a:endParaRPr lang="en-US" dirty="0"/>
          </a:p>
        </p:txBody>
      </p:sp>
      <p:pic>
        <p:nvPicPr>
          <p:cNvPr id="6" name="Picture 5" descr="Chart, sunburst chart">
            <a:extLst>
              <a:ext uri="{FF2B5EF4-FFF2-40B4-BE49-F238E27FC236}">
                <a16:creationId xmlns:a16="http://schemas.microsoft.com/office/drawing/2014/main" id="{98FA56F3-27BD-4268-EDFC-79660346BCF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555739" y="219547"/>
            <a:ext cx="1962546" cy="1682182"/>
          </a:xfrm>
          <a:prstGeom prst="rect">
            <a:avLst/>
          </a:prstGeom>
          <a:effectLst>
            <a:softEdge rad="127000"/>
          </a:effectLst>
        </p:spPr>
      </p:pic>
    </p:spTree>
    <p:extLst>
      <p:ext uri="{BB962C8B-B14F-4D97-AF65-F5344CB8AC3E}">
        <p14:creationId xmlns:p14="http://schemas.microsoft.com/office/powerpoint/2010/main" val="4281768334"/>
      </p:ext>
    </p:extLst>
  </p:cSld>
  <p:clrMapOvr>
    <a:masterClrMapping/>
  </p:clrMapOvr>
</p:sld>
</file>

<file path=ppt/theme/theme1.xml><?xml version="1.0" encoding="utf-8"?>
<a:theme xmlns:a="http://schemas.openxmlformats.org/drawingml/2006/main" name="Health Catalyst 2022">
  <a:themeElements>
    <a:clrScheme name="Health Catalyst 2021">
      <a:dk1>
        <a:srgbClr val="333333"/>
      </a:dk1>
      <a:lt1>
        <a:srgbClr val="FFFFFF"/>
      </a:lt1>
      <a:dk2>
        <a:srgbClr val="6D6E70"/>
      </a:dk2>
      <a:lt2>
        <a:srgbClr val="006D9A"/>
      </a:lt2>
      <a:accent1>
        <a:srgbClr val="00AEEF"/>
      </a:accent1>
      <a:accent2>
        <a:srgbClr val="F36C21"/>
      </a:accent2>
      <a:accent3>
        <a:srgbClr val="87C3CF"/>
      </a:accent3>
      <a:accent4>
        <a:srgbClr val="38A188"/>
      </a:accent4>
      <a:accent5>
        <a:srgbClr val="4D4A93"/>
      </a:accent5>
      <a:accent6>
        <a:srgbClr val="B24584"/>
      </a:accent6>
      <a:hlink>
        <a:srgbClr val="006D9A"/>
      </a:hlink>
      <a:folHlink>
        <a:srgbClr val="006D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_PowerpointTemplate_2021.potx" id="{78C9B4C3-5CC5-40FA-856D-2CCF78CA893C}" vid="{51CAE15F-C06B-449A-B24B-BB616EC1BC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c7f19b8-adf3-4a08-9d1f-b838bc032d0a" xsi:nil="true"/>
    <lcf76f155ced4ddcb4097134ff3c332f xmlns="ac85982a-7c2a-4ec5-8be1-e82c26295f58">
      <Terms xmlns="http://schemas.microsoft.com/office/infopath/2007/PartnerControls"/>
    </lcf76f155ced4ddcb4097134ff3c332f>
    <Category_x0020_ xmlns="ac85982a-7c2a-4ec5-8be1-e82c26295f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AE777485D1D540A4297D22283B53ED" ma:contentTypeVersion="11" ma:contentTypeDescription="Create a new document." ma:contentTypeScope="" ma:versionID="7a8d34edce32a1a5995dc9e1bf1e072d">
  <xsd:schema xmlns:xsd="http://www.w3.org/2001/XMLSchema" xmlns:xs="http://www.w3.org/2001/XMLSchema" xmlns:p="http://schemas.microsoft.com/office/2006/metadata/properties" xmlns:ns2="ac85982a-7c2a-4ec5-8be1-e82c26295f58" xmlns:ns3="3c7f19b8-adf3-4a08-9d1f-b838bc032d0a" targetNamespace="http://schemas.microsoft.com/office/2006/metadata/properties" ma:root="true" ma:fieldsID="abad9000e4566781b99693a75b4e967c" ns2:_="" ns3:_="">
    <xsd:import namespace="ac85982a-7c2a-4ec5-8be1-e82c26295f58"/>
    <xsd:import namespace="3c7f19b8-adf3-4a08-9d1f-b838bc032d0a"/>
    <xsd:element name="properties">
      <xsd:complexType>
        <xsd:sequence>
          <xsd:element name="documentManagement">
            <xsd:complexType>
              <xsd:all>
                <xsd:element ref="ns2:MediaServiceMetadata" minOccurs="0"/>
                <xsd:element ref="ns2:MediaServiceFastMetadata" minOccurs="0"/>
                <xsd:element ref="ns2:Category_x0020_"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5982a-7c2a-4ec5-8be1-e82c26295f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_x0020_" ma:index="10" nillable="true" ma:displayName="Category" ma:format="Dropdown" ma:internalName="Category_x0020_">
      <xsd:simpleType>
        <xsd:restriction base="dms:Choice">
          <xsd:enumeration value="Archived"/>
          <xsd:enumeration value="Backgrounds"/>
          <xsd:enumeration value="Copyrights &amp; Trademarks"/>
          <xsd:enumeration value="Documentation Formats"/>
          <xsd:enumeration value="PowerPoint &amp; Presentations"/>
          <xsd:enumeration value="Shared Slides"/>
          <xsd:enumeration value="Style Guidance"/>
          <xsd:enumeration value="Styles &amp; Themes"/>
          <xsd:enumeration value="Word Templates"/>
          <xsd:enumeration value="Writing Guidance"/>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057b6c-9172-4390-b02b-072fbfd1761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7f19b8-adf3-4a08-9d1f-b838bc032d0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5a8f98d-1bdd-477e-b0aa-6ba150cbaf25}" ma:internalName="TaxCatchAll" ma:showField="CatchAllData" ma:web="3c7f19b8-adf3-4a08-9d1f-b838bc032d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A62698-8816-4AA3-9DE6-8454AD089DE1}">
  <ds:schemaRefs>
    <ds:schemaRef ds:uri="http://schemas.microsoft.com/sharepoint/v3/contenttype/forms"/>
  </ds:schemaRefs>
</ds:datastoreItem>
</file>

<file path=customXml/itemProps2.xml><?xml version="1.0" encoding="utf-8"?>
<ds:datastoreItem xmlns:ds="http://schemas.openxmlformats.org/officeDocument/2006/customXml" ds:itemID="{31721F82-5CFA-4A05-9F41-C73E8CD1D05A}">
  <ds:schemaRef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www.w3.org/XML/1998/namespace"/>
    <ds:schemaRef ds:uri="http://purl.org/dc/dcmitype/"/>
    <ds:schemaRef ds:uri="ac85982a-7c2a-4ec5-8be1-e82c26295f58"/>
    <ds:schemaRef ds:uri="http://schemas.microsoft.com/office/infopath/2007/PartnerControls"/>
    <ds:schemaRef ds:uri="3c7f19b8-adf3-4a08-9d1f-b838bc032d0a"/>
    <ds:schemaRef ds:uri="http://purl.org/dc/terms/"/>
  </ds:schemaRefs>
</ds:datastoreItem>
</file>

<file path=customXml/itemProps3.xml><?xml version="1.0" encoding="utf-8"?>
<ds:datastoreItem xmlns:ds="http://schemas.openxmlformats.org/officeDocument/2006/customXml" ds:itemID="{4EF21D29-9B3F-4AF2-85B3-8EADC78088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85982a-7c2a-4ec5-8be1-e82c26295f58"/>
    <ds:schemaRef ds:uri="3c7f19b8-adf3-4a08-9d1f-b838bc032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HC_PowerpointTemplate</Template>
  <TotalTime>6690</TotalTime>
  <Words>9204</Words>
  <Application>Microsoft Office PowerPoint</Application>
  <PresentationFormat>Widescreen</PresentationFormat>
  <Paragraphs>624</Paragraphs>
  <Slides>56</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Muli</vt:lpstr>
      <vt:lpstr>Wingdings</vt:lpstr>
      <vt:lpstr>Health Catalyst 2022</vt:lpstr>
      <vt:lpstr>A Physician-Focused Guide to Applying Modifiers Correctly</vt:lpstr>
      <vt:lpstr>Disclaimer Statement  This presentation was current at the time it was published or provided via the web and is designed to provide accurate and authoritative information regarding the subject matter covered. The information provided is only intended to be a general overview with the understanding that neither the presenter nor the event sponsor is engaged in rendering specific coding advice. It is not intended to take the place of either the written policies or regulations. We encourage participants to review the specific regulations and other interpretive materials, as necessary.   All CPT® codes are trademarked by the American Medical Association (AMA) and all revenue codes are copyrighted by the American Hospital Association (AHA). </vt:lpstr>
      <vt:lpstr>PowerPoint Presentation</vt:lpstr>
      <vt:lpstr>PowerPoint Presentation</vt:lpstr>
      <vt:lpstr>Brief Facts on Modifiers</vt:lpstr>
      <vt:lpstr>Brief Facts on Modifiers</vt:lpstr>
      <vt:lpstr>Evaluation and Management (E/M) Modifiers </vt:lpstr>
      <vt:lpstr>Evaluation and Management (E/M) Modifiers</vt:lpstr>
      <vt:lpstr>Evaluation and Management (E/M) Modifiers</vt:lpstr>
      <vt:lpstr>Evaluation and Management (E/M) Modifiers</vt:lpstr>
      <vt:lpstr>Evaluation and Management (E/M) Modifiers</vt:lpstr>
      <vt:lpstr>Evaluation and Management (E/M) Modifiers</vt:lpstr>
      <vt:lpstr>Evaluation and Management (E/M) Modifiers</vt:lpstr>
      <vt:lpstr>Evaluation and Management (E/M) Modifiers</vt:lpstr>
      <vt:lpstr>Anatomic Modifiers </vt:lpstr>
      <vt:lpstr>Anatomic Modifiers</vt:lpstr>
      <vt:lpstr>Anatomic Modifiers</vt:lpstr>
      <vt:lpstr>Anatomic Modifiers</vt:lpstr>
      <vt:lpstr>Anatomic Modifiers</vt:lpstr>
      <vt:lpstr>Anatomic Modifiers</vt:lpstr>
      <vt:lpstr>Anatomic Modifiers</vt:lpstr>
      <vt:lpstr>Anatomic Modifiers </vt:lpstr>
      <vt:lpstr>Discontinued or Reduced Services Modifiers</vt:lpstr>
      <vt:lpstr>Discontinued or Reduced Services Modifiers</vt:lpstr>
      <vt:lpstr>Discontinued or Reduced Services Modifiers</vt:lpstr>
      <vt:lpstr>Discontinued or Reduced Services Modifiers</vt:lpstr>
      <vt:lpstr>Discontinued or Reduced Services Modifiers</vt:lpstr>
      <vt:lpstr>Separate, Distinct Service Modifiers </vt:lpstr>
      <vt:lpstr>Separate, Distinct Service Modifiers</vt:lpstr>
      <vt:lpstr>Separate, Distinct Service Modifiers</vt:lpstr>
      <vt:lpstr>Separate, Distinct Service Modifiers</vt:lpstr>
      <vt:lpstr>Separate, Distinct Service Modifiers</vt:lpstr>
      <vt:lpstr>Separate, Distinct Service Modifiers</vt:lpstr>
      <vt:lpstr>Separate, Distinct Service Modifiers</vt:lpstr>
      <vt:lpstr>Separate, Distinct Service Modifiers</vt:lpstr>
      <vt:lpstr>Separate, Distinct Service Modifiers</vt:lpstr>
      <vt:lpstr>Repeat Procedure Modifiers</vt:lpstr>
      <vt:lpstr>Repeat Procedure Modifiers</vt:lpstr>
      <vt:lpstr>Repeat Procedure Modifiers</vt:lpstr>
      <vt:lpstr>Repeat Procedure Modifiers</vt:lpstr>
      <vt:lpstr>Repeat Procedure Modifiers</vt:lpstr>
      <vt:lpstr>Return to Surgery and Increased Services Modifiers </vt:lpstr>
      <vt:lpstr>Return to Surgery and Increased Services Modifiers</vt:lpstr>
      <vt:lpstr>Return to Surgery and Increased Services Modifiers</vt:lpstr>
      <vt:lpstr>Return to Surgery and Increased Services Modifiers</vt:lpstr>
      <vt:lpstr>Return to Surgery and Increased Services Modifiers</vt:lpstr>
      <vt:lpstr>Newer Modifiers </vt:lpstr>
      <vt:lpstr>Newer Modifiers</vt:lpstr>
      <vt:lpstr>Newer Modifiers</vt:lpstr>
      <vt:lpstr>Newer Modifiers</vt:lpstr>
      <vt:lpstr>Modifier JW</vt:lpstr>
      <vt:lpstr>Newer Modifiers</vt:lpstr>
      <vt:lpstr>Newer Modifiers  </vt:lpstr>
      <vt:lpstr>Newer Modifiers </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Mikki Fazzio</dc:creator>
  <cp:lastModifiedBy>Mikki Fazzio</cp:lastModifiedBy>
  <cp:revision>3</cp:revision>
  <dcterms:created xsi:type="dcterms:W3CDTF">2023-02-06T20:36:16Z</dcterms:created>
  <dcterms:modified xsi:type="dcterms:W3CDTF">2023-03-09T15:22:36Z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0x01010002AE777485D1D540A4297D22283B53ED</vt:lpwstr>
  </property>
  <property fmtid="{D5CDD505-2E9C-101B-9397-08002B2CF9AE}" pid="3" name="MediaServiceImageTags">
    <vt:lpwstr/>
  </property>
</Properties>
</file>