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70" r:id="rId6"/>
    <p:sldId id="263" r:id="rId7"/>
    <p:sldId id="266" r:id="rId8"/>
    <p:sldId id="267" r:id="rId9"/>
    <p:sldId id="268"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FCBC75-9B0E-486B-BD2D-BC44D6060F0F}">
          <p14:sldIdLst>
            <p14:sldId id="257"/>
            <p14:sldId id="270"/>
            <p14:sldId id="263"/>
            <p14:sldId id="266"/>
            <p14:sldId id="267"/>
            <p14:sldId id="268"/>
            <p14:sldId id="2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5F136-BBDE-D09E-0C38-25FAE6DEBA93}" name="Alora Martinez" initials="AM" userId="S::alora.martinez@healthcatalyst.com::fc2236f9-f895-4e7f-a3fd-c768467e1140" providerId="AD"/>
  <p188:author id="{C92AEE78-B0E2-0A50-33FA-FC35C23985D9}" name="Chantal Augusto" initials="CA" userId="S::chantal.augusto@healthcatalyst.com::025ecd87-3598-4a56-ae90-a0d0aa6c0c6a" providerId="AD"/>
  <p188:author id="{74749D7F-926A-A757-DB3B-19970D6DBE35}" name="Alora Martin" initials="AM" userId="S::alora.martin@healthcatalyst.com::fc2236f9-f895-4e7f-a3fd-c768467e1140" providerId="AD"/>
  <p188:author id="{06C223E8-C5BD-E55E-FDBD-DEC140B4B2D6}" name="Jason Jones" initials="JJ" userId="D2rU79eY5hD6HsjO9DOg70fQ8aq9yuna/sEwZNDUrx4=" providerId="None"/>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5420" autoAdjust="0"/>
  </p:normalViewPr>
  <p:slideViewPr>
    <p:cSldViewPr snapToGrid="0">
      <p:cViewPr varScale="1">
        <p:scale>
          <a:sx n="80" d="100"/>
          <a:sy n="80" d="100"/>
        </p:scale>
        <p:origin x="171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76312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3F1C1D5-1B46-441D-9B5C-BA43369CB2B2}" type="slidenum">
              <a:rPr lang="en-US" smtClean="0"/>
              <a:t>2</a:t>
            </a:fld>
            <a:endParaRPr lang="en-US"/>
          </a:p>
        </p:txBody>
      </p:sp>
    </p:spTree>
    <p:extLst>
      <p:ext uri="{BB962C8B-B14F-4D97-AF65-F5344CB8AC3E}">
        <p14:creationId xmlns:p14="http://schemas.microsoft.com/office/powerpoint/2010/main" val="160717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a:t>
            </a:fld>
            <a:endParaRPr lang="en-US"/>
          </a:p>
        </p:txBody>
      </p:sp>
    </p:spTree>
    <p:extLst>
      <p:ext uri="{BB962C8B-B14F-4D97-AF65-F5344CB8AC3E}">
        <p14:creationId xmlns:p14="http://schemas.microsoft.com/office/powerpoint/2010/main" val="302857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3F1C1D5-1B46-441D-9B5C-BA43369CB2B2}" type="slidenum">
              <a:rPr lang="en-US" smtClean="0"/>
              <a:t>4</a:t>
            </a:fld>
            <a:endParaRPr lang="en-US"/>
          </a:p>
        </p:txBody>
      </p:sp>
    </p:spTree>
    <p:extLst>
      <p:ext uri="{BB962C8B-B14F-4D97-AF65-F5344CB8AC3E}">
        <p14:creationId xmlns:p14="http://schemas.microsoft.com/office/powerpoint/2010/main" val="227988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258987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117020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001879"/>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dirty="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dirty="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001879"/>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001879"/>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001879"/>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001879"/>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catalyst.com/learn/white-papers/rise-augmented-intelligence-insights-healthcare-leaders" TargetMode="External"/><Relationship Id="rId2" Type="http://schemas.openxmlformats.org/officeDocument/2006/relationships/hyperlink" Target="https://www.beckershospitalreview.com/healthcare-information-technology/the-next-5-years-of-ai-in-healthcare.html" TargetMode="External"/><Relationship Id="rId1" Type="http://schemas.openxmlformats.org/officeDocument/2006/relationships/slideLayout" Target="../slideLayouts/slideLayout10.xml"/><Relationship Id="rId6" Type="http://schemas.openxmlformats.org/officeDocument/2006/relationships/hyperlink" Target="https://arxiv.org/pdf/2403.07911" TargetMode="External"/><Relationship Id="rId5" Type="http://schemas.openxmlformats.org/officeDocument/2006/relationships/hyperlink" Target="https://jamanetwork.com/journals/jama/fullarticle/2808296" TargetMode="External"/><Relationship Id="rId4" Type="http://schemas.openxmlformats.org/officeDocument/2006/relationships/hyperlink" Target="https://jamanetwork.com/journals/jamanetworkopen/fullarticle/28164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FC358-4F1B-4014-9688-AC457FFDE12C}"/>
              </a:ext>
            </a:extLst>
          </p:cNvPr>
          <p:cNvSpPr>
            <a:spLocks noGrp="1"/>
          </p:cNvSpPr>
          <p:nvPr>
            <p:ph type="ctrTitle"/>
          </p:nvPr>
        </p:nvSpPr>
        <p:spPr/>
        <p:txBody>
          <a:bodyPr/>
          <a:lstStyle/>
          <a:p>
            <a:r>
              <a:rPr lang="en-US" dirty="0"/>
              <a:t>Unlocking AI Superpowers: Steps to Succeed with AI in a Health System</a:t>
            </a:r>
          </a:p>
        </p:txBody>
      </p:sp>
      <p:sp>
        <p:nvSpPr>
          <p:cNvPr id="6" name="Text Placeholder 5">
            <a:extLst>
              <a:ext uri="{FF2B5EF4-FFF2-40B4-BE49-F238E27FC236}">
                <a16:creationId xmlns:a16="http://schemas.microsoft.com/office/drawing/2014/main" id="{73B995BA-E505-2599-E2DA-726E5FC82F8B}"/>
              </a:ext>
            </a:extLst>
          </p:cNvPr>
          <p:cNvSpPr>
            <a:spLocks noGrp="1"/>
          </p:cNvSpPr>
          <p:nvPr>
            <p:ph type="body" sz="quarter" idx="11"/>
          </p:nvPr>
        </p:nvSpPr>
        <p:spPr>
          <a:xfrm>
            <a:off x="585026" y="6042138"/>
            <a:ext cx="9670598" cy="269875"/>
          </a:xfrm>
        </p:spPr>
        <p:txBody>
          <a:bodyPr/>
          <a:lstStyle/>
          <a:p>
            <a:r>
              <a:rPr lang="en-US" dirty="0"/>
              <a:t>July 2024</a:t>
            </a:r>
          </a:p>
        </p:txBody>
      </p:sp>
    </p:spTree>
    <p:extLst>
      <p:ext uri="{BB962C8B-B14F-4D97-AF65-F5344CB8AC3E}">
        <p14:creationId xmlns:p14="http://schemas.microsoft.com/office/powerpoint/2010/main" val="55800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BBAA4D-6046-7DED-88AE-CA85D457FF3E}"/>
              </a:ext>
            </a:extLst>
          </p:cNvPr>
          <p:cNvSpPr>
            <a:spLocks noGrp="1"/>
          </p:cNvSpPr>
          <p:nvPr>
            <p:ph type="title"/>
          </p:nvPr>
        </p:nvSpPr>
        <p:spPr/>
        <p:txBody>
          <a:bodyPr/>
          <a:lstStyle/>
          <a:p>
            <a:r>
              <a:rPr lang="en-US" dirty="0"/>
              <a:t>How to Leverage AI as a Superpower</a:t>
            </a:r>
          </a:p>
        </p:txBody>
      </p:sp>
      <p:sp>
        <p:nvSpPr>
          <p:cNvPr id="7" name="Text Placeholder 6">
            <a:extLst>
              <a:ext uri="{FF2B5EF4-FFF2-40B4-BE49-F238E27FC236}">
                <a16:creationId xmlns:a16="http://schemas.microsoft.com/office/drawing/2014/main" id="{3E42FD44-E733-0589-677B-262AABBB970A}"/>
              </a:ext>
            </a:extLst>
          </p:cNvPr>
          <p:cNvSpPr>
            <a:spLocks noGrp="1"/>
          </p:cNvSpPr>
          <p:nvPr>
            <p:ph idx="1"/>
          </p:nvPr>
        </p:nvSpPr>
        <p:spPr/>
        <p:txBody>
          <a:bodyPr vert="horz" lIns="0" tIns="45720" rIns="91440" bIns="45720" rtlCol="0" anchor="t">
            <a:noAutofit/>
          </a:bodyPr>
          <a:lstStyle/>
          <a:p>
            <a:pPr algn="l"/>
            <a:r>
              <a:rPr lang="en-US" sz="2600" b="0" i="0" dirty="0">
                <a:solidFill>
                  <a:srgbClr val="454545"/>
                </a:solidFill>
                <a:effectLst/>
                <a:highlight>
                  <a:srgbClr val="FFFFFF"/>
                </a:highlight>
                <a:latin typeface="Aptos Display" panose="020B0004020202020204" pitchFamily="34" charset="0"/>
              </a:rPr>
              <a:t>How can we use AI to give healthcare providers and administrators superpowers in serving their patients and communities?  We are bombarded with breathless enthusiasm and often feel we are missing out or are ignorant where others are wise. </a:t>
            </a:r>
          </a:p>
          <a:p>
            <a:pPr algn="l"/>
            <a:endParaRPr lang="en-US" sz="2600" b="0" i="0" dirty="0">
              <a:solidFill>
                <a:srgbClr val="454545"/>
              </a:solidFill>
              <a:effectLst/>
              <a:highlight>
                <a:srgbClr val="FFFFFF"/>
              </a:highlight>
              <a:latin typeface="Aptos Display" panose="020B0004020202020204" pitchFamily="34" charset="0"/>
            </a:endParaRPr>
          </a:p>
          <a:p>
            <a:pPr algn="l"/>
            <a:r>
              <a:rPr lang="en-US" sz="2600" b="1" dirty="0">
                <a:solidFill>
                  <a:srgbClr val="454545"/>
                </a:solidFill>
                <a:highlight>
                  <a:srgbClr val="FFFFFF"/>
                </a:highlight>
                <a:latin typeface="Aptos Display"/>
              </a:rPr>
              <a:t>Learning Objectives:</a:t>
            </a:r>
            <a:endParaRPr lang="en-US" sz="2600" b="1" i="0" dirty="0">
              <a:solidFill>
                <a:srgbClr val="454545"/>
              </a:solidFill>
              <a:effectLst/>
              <a:highlight>
                <a:srgbClr val="FFFFFF"/>
              </a:highlight>
              <a:latin typeface="Aptos Display"/>
            </a:endParaRPr>
          </a:p>
          <a:p>
            <a:pPr marL="228600" indent="-228600" algn="l">
              <a:buFont typeface="Arial" panose="020B0604020202020204" pitchFamily="34" charset="0"/>
              <a:buChar char="•"/>
            </a:pPr>
            <a:r>
              <a:rPr lang="en-US" sz="2600" b="0" i="0" dirty="0">
                <a:solidFill>
                  <a:srgbClr val="454545"/>
                </a:solidFill>
                <a:effectLst/>
                <a:highlight>
                  <a:srgbClr val="FFFFFF"/>
                </a:highlight>
                <a:latin typeface="Aptos Display" panose="020B0004020202020204" pitchFamily="34" charset="0"/>
              </a:rPr>
              <a:t> What is the current practice and sentiment within leading edge healthcare organizations? </a:t>
            </a:r>
          </a:p>
          <a:p>
            <a:pPr marL="228600" indent="-228600" algn="l">
              <a:buFont typeface="Arial" panose="020B0604020202020204" pitchFamily="34" charset="0"/>
              <a:buChar char="•"/>
            </a:pPr>
            <a:r>
              <a:rPr lang="en-US" sz="2600" b="0" i="0" dirty="0">
                <a:solidFill>
                  <a:srgbClr val="454545"/>
                </a:solidFill>
                <a:effectLst/>
                <a:highlight>
                  <a:srgbClr val="FFFFFF"/>
                </a:highlight>
                <a:latin typeface="Aptos Display" panose="020B0004020202020204" pitchFamily="34" charset="0"/>
              </a:rPr>
              <a:t> What are the most common necessities left off the AI checklist?</a:t>
            </a:r>
          </a:p>
          <a:p>
            <a:pPr marL="228600" indent="-228600" algn="l">
              <a:buFont typeface="Arial" panose="020B0604020202020204" pitchFamily="34" charset="0"/>
              <a:buChar char="•"/>
            </a:pPr>
            <a:r>
              <a:rPr lang="en-US" sz="2600" b="0" i="0" dirty="0">
                <a:solidFill>
                  <a:srgbClr val="454545"/>
                </a:solidFill>
                <a:effectLst/>
                <a:highlight>
                  <a:srgbClr val="FFFFFF"/>
                </a:highlight>
                <a:latin typeface="Aptos Display" panose="020B0004020202020204" pitchFamily="34" charset="0"/>
              </a:rPr>
              <a:t> What tools, processes, and types of people do you need in place to scale?</a:t>
            </a:r>
          </a:p>
          <a:p>
            <a:endParaRPr lang="en-US" sz="2600" dirty="0">
              <a:latin typeface="Aptos Display" panose="020B0004020202020204" pitchFamily="34" charset="0"/>
            </a:endParaRPr>
          </a:p>
        </p:txBody>
      </p:sp>
    </p:spTree>
    <p:extLst>
      <p:ext uri="{BB962C8B-B14F-4D97-AF65-F5344CB8AC3E}">
        <p14:creationId xmlns:p14="http://schemas.microsoft.com/office/powerpoint/2010/main" val="162402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2819DE1-7669-2897-49D7-533C91D580EE}"/>
              </a:ext>
            </a:extLst>
          </p:cNvPr>
          <p:cNvSpPr/>
          <p:nvPr/>
        </p:nvSpPr>
        <p:spPr>
          <a:xfrm>
            <a:off x="6934280" y="1730294"/>
            <a:ext cx="3042877" cy="3012142"/>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985D47-4C7D-436F-94D4-7491B16A1013}"/>
              </a:ext>
            </a:extLst>
          </p:cNvPr>
          <p:cNvSpPr/>
          <p:nvPr/>
        </p:nvSpPr>
        <p:spPr>
          <a:xfrm>
            <a:off x="2051637" y="1730294"/>
            <a:ext cx="3042877" cy="3012142"/>
          </a:xfrm>
          <a:prstGeom prst="ellipse">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38617-21D8-B817-2043-008AA30631AC}"/>
              </a:ext>
            </a:extLst>
          </p:cNvPr>
          <p:cNvSpPr>
            <a:spLocks noGrp="1"/>
          </p:cNvSpPr>
          <p:nvPr>
            <p:ph type="ctrTitle"/>
          </p:nvPr>
        </p:nvSpPr>
        <p:spPr>
          <a:xfrm>
            <a:off x="7824026" y="122492"/>
            <a:ext cx="4128488" cy="667048"/>
          </a:xfrm>
        </p:spPr>
        <p:txBody>
          <a:bodyPr/>
          <a:lstStyle/>
          <a:p>
            <a:r>
              <a:rPr lang="en-US" dirty="0"/>
              <a:t>Today’s Speakers</a:t>
            </a:r>
          </a:p>
        </p:txBody>
      </p:sp>
      <p:sp>
        <p:nvSpPr>
          <p:cNvPr id="3" name="Text Placeholder 2">
            <a:extLst>
              <a:ext uri="{FF2B5EF4-FFF2-40B4-BE49-F238E27FC236}">
                <a16:creationId xmlns:a16="http://schemas.microsoft.com/office/drawing/2014/main" id="{DA0356CA-2635-F673-B23E-9C1405C9C42B}"/>
              </a:ext>
            </a:extLst>
          </p:cNvPr>
          <p:cNvSpPr>
            <a:spLocks noGrp="1"/>
          </p:cNvSpPr>
          <p:nvPr>
            <p:ph type="body" sz="quarter" idx="11"/>
          </p:nvPr>
        </p:nvSpPr>
        <p:spPr>
          <a:xfrm>
            <a:off x="2206009" y="4915496"/>
            <a:ext cx="3434764" cy="555047"/>
          </a:xfrm>
        </p:spPr>
        <p:txBody>
          <a:bodyPr/>
          <a:lstStyle/>
          <a:p>
            <a:r>
              <a:rPr lang="en-US" dirty="0"/>
              <a:t>Jason Jones, PhD</a:t>
            </a:r>
          </a:p>
          <a:p>
            <a:r>
              <a:rPr lang="en-US"/>
              <a:t>Chief Analytics &amp; Data Science Officer, </a:t>
            </a:r>
            <a:r>
              <a:rPr lang="en-US" dirty="0"/>
              <a:t>Health Catalyst</a:t>
            </a:r>
            <a:endParaRPr lang="en-US" dirty="0">
              <a:ea typeface="Calibri"/>
              <a:cs typeface="Calibri"/>
            </a:endParaRPr>
          </a:p>
        </p:txBody>
      </p:sp>
      <p:sp>
        <p:nvSpPr>
          <p:cNvPr id="4" name="Text Placeholder 3">
            <a:extLst>
              <a:ext uri="{FF2B5EF4-FFF2-40B4-BE49-F238E27FC236}">
                <a16:creationId xmlns:a16="http://schemas.microsoft.com/office/drawing/2014/main" id="{94DA5119-DF56-AB2B-F4DE-C2426180C918}"/>
              </a:ext>
            </a:extLst>
          </p:cNvPr>
          <p:cNvSpPr>
            <a:spLocks noGrp="1"/>
          </p:cNvSpPr>
          <p:nvPr>
            <p:ph type="body" sz="quarter" idx="12"/>
          </p:nvPr>
        </p:nvSpPr>
        <p:spPr>
          <a:xfrm>
            <a:off x="6919100" y="4915496"/>
            <a:ext cx="4672584" cy="552455"/>
          </a:xfrm>
        </p:spPr>
        <p:txBody>
          <a:bodyPr/>
          <a:lstStyle/>
          <a:p>
            <a:r>
              <a:rPr lang="en-US" dirty="0"/>
              <a:t>Michael Pfeffer, MD, FACP</a:t>
            </a:r>
          </a:p>
          <a:p>
            <a:r>
              <a:rPr lang="en-US" sz="1800" dirty="0">
                <a:effectLst/>
                <a:latin typeface="Aptos" panose="020B0004020202020204" pitchFamily="34" charset="0"/>
                <a:ea typeface="Aptos" panose="020B0004020202020204" pitchFamily="34" charset="0"/>
                <a:cs typeface="Aptos" panose="020B0004020202020204" pitchFamily="34" charset="0"/>
              </a:rPr>
              <a:t>Chief Information and Digital Officer and Associate Dean, Stanford Health Care and Stanford University School of Medicine</a:t>
            </a:r>
          </a:p>
          <a:p>
            <a:endParaRPr lang="en-US" dirty="0"/>
          </a:p>
        </p:txBody>
      </p:sp>
    </p:spTree>
    <p:extLst>
      <p:ext uri="{BB962C8B-B14F-4D97-AF65-F5344CB8AC3E}">
        <p14:creationId xmlns:p14="http://schemas.microsoft.com/office/powerpoint/2010/main" val="12969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CD53-1AE0-A592-FB98-78A450F34639}"/>
              </a:ext>
            </a:extLst>
          </p:cNvPr>
          <p:cNvSpPr>
            <a:spLocks noGrp="1"/>
          </p:cNvSpPr>
          <p:nvPr>
            <p:ph type="title"/>
          </p:nvPr>
        </p:nvSpPr>
        <p:spPr>
          <a:xfrm>
            <a:off x="2139350" y="1258767"/>
            <a:ext cx="7913300" cy="3435895"/>
          </a:xfrm>
        </p:spPr>
        <p:txBody>
          <a:bodyPr/>
          <a:lstStyle/>
          <a:p>
            <a:r>
              <a:rPr lang="en-US" sz="4400" i="0" dirty="0">
                <a:effectLst/>
                <a:highlight>
                  <a:srgbClr val="FFFFFF"/>
                </a:highlight>
                <a:latin typeface="Aptos Display" panose="020B0004020202020204" pitchFamily="34" charset="0"/>
              </a:rPr>
              <a:t>What is the current practice and sentiment within leading edge healthcare organizations? </a:t>
            </a:r>
          </a:p>
        </p:txBody>
      </p:sp>
    </p:spTree>
    <p:extLst>
      <p:ext uri="{BB962C8B-B14F-4D97-AF65-F5344CB8AC3E}">
        <p14:creationId xmlns:p14="http://schemas.microsoft.com/office/powerpoint/2010/main" val="107649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A20F-0682-CB43-664E-6FB04A10EA23}"/>
              </a:ext>
            </a:extLst>
          </p:cNvPr>
          <p:cNvSpPr>
            <a:spLocks noGrp="1"/>
          </p:cNvSpPr>
          <p:nvPr>
            <p:ph type="title"/>
          </p:nvPr>
        </p:nvSpPr>
        <p:spPr>
          <a:xfrm>
            <a:off x="1777109" y="2262377"/>
            <a:ext cx="8637782" cy="1439827"/>
          </a:xfrm>
        </p:spPr>
        <p:txBody>
          <a:bodyPr/>
          <a:lstStyle/>
          <a:p>
            <a:r>
              <a:rPr lang="en-US" sz="4400" i="0" dirty="0">
                <a:effectLst/>
                <a:highlight>
                  <a:srgbClr val="FFFFFF"/>
                </a:highlight>
                <a:latin typeface="Aptos Display" panose="020B0004020202020204" pitchFamily="34" charset="0"/>
              </a:rPr>
              <a:t>What are the most common necessities left off the AI checklist?</a:t>
            </a:r>
          </a:p>
        </p:txBody>
      </p:sp>
    </p:spTree>
    <p:extLst>
      <p:ext uri="{BB962C8B-B14F-4D97-AF65-F5344CB8AC3E}">
        <p14:creationId xmlns:p14="http://schemas.microsoft.com/office/powerpoint/2010/main" val="42644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409C-4B08-AF54-F841-E3263C4B9F89}"/>
              </a:ext>
            </a:extLst>
          </p:cNvPr>
          <p:cNvSpPr>
            <a:spLocks noGrp="1"/>
          </p:cNvSpPr>
          <p:nvPr>
            <p:ph type="title"/>
          </p:nvPr>
        </p:nvSpPr>
        <p:spPr/>
        <p:txBody>
          <a:bodyPr/>
          <a:lstStyle/>
          <a:p>
            <a:r>
              <a:rPr lang="en-US" dirty="0"/>
              <a:t>What is Needed to Sustain, Spread, and Scale?</a:t>
            </a:r>
          </a:p>
        </p:txBody>
      </p:sp>
    </p:spTree>
    <p:extLst>
      <p:ext uri="{BB962C8B-B14F-4D97-AF65-F5344CB8AC3E}">
        <p14:creationId xmlns:p14="http://schemas.microsoft.com/office/powerpoint/2010/main" val="332207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73E0-1A16-A243-F6EE-0141C8428180}"/>
              </a:ext>
            </a:extLst>
          </p:cNvPr>
          <p:cNvSpPr>
            <a:spLocks noGrp="1"/>
          </p:cNvSpPr>
          <p:nvPr>
            <p:ph type="title"/>
          </p:nvPr>
        </p:nvSpPr>
        <p:spPr/>
        <p:txBody>
          <a:bodyPr/>
          <a:lstStyle/>
          <a:p>
            <a:r>
              <a:rPr lang="en-US" dirty="0"/>
              <a:t>Resources and Referenced Materials</a:t>
            </a:r>
          </a:p>
        </p:txBody>
      </p:sp>
      <p:sp>
        <p:nvSpPr>
          <p:cNvPr id="3" name="Content Placeholder 2">
            <a:extLst>
              <a:ext uri="{FF2B5EF4-FFF2-40B4-BE49-F238E27FC236}">
                <a16:creationId xmlns:a16="http://schemas.microsoft.com/office/drawing/2014/main" id="{32FBADC9-5649-A3F4-49CA-EF0210427BEB}"/>
              </a:ext>
            </a:extLst>
          </p:cNvPr>
          <p:cNvSpPr>
            <a:spLocks noGrp="1"/>
          </p:cNvSpPr>
          <p:nvPr>
            <p:ph idx="1"/>
          </p:nvPr>
        </p:nvSpPr>
        <p:spPr>
          <a:xfrm>
            <a:off x="838200" y="1241426"/>
            <a:ext cx="10515600" cy="4638673"/>
          </a:xfrm>
        </p:spPr>
        <p:txBody>
          <a:bodyPr vert="horz" lIns="0" tIns="45720" rIns="91440" bIns="45720" rtlCol="0" anchor="t">
            <a:noAutofit/>
          </a:bodyPr>
          <a:lstStyle/>
          <a:p>
            <a:pPr marL="342900" indent="-342900">
              <a:buFont typeface="Arial" panose="020B0604020202020204" pitchFamily="34" charset="0"/>
              <a:buChar char="•"/>
            </a:pPr>
            <a:r>
              <a:rPr lang="en-US" sz="2000" b="1" u="sng" dirty="0">
                <a:solidFill>
                  <a:srgbClr val="467886"/>
                </a:solidFill>
                <a:effectLst/>
                <a:latin typeface="Aptos Display" panose="020B0004020202020204" pitchFamily="34" charset="0"/>
                <a:ea typeface="Aptos" panose="020B0004020202020204" pitchFamily="34" charset="0"/>
                <a:cs typeface="Arial"/>
                <a:hlinkClick r:id="rId2"/>
              </a:rPr>
              <a:t>Stanford Article: </a:t>
            </a:r>
            <a:r>
              <a:rPr lang="en-US" sz="2000" u="sng" dirty="0">
                <a:solidFill>
                  <a:srgbClr val="467886"/>
                </a:solidFill>
                <a:effectLst/>
                <a:latin typeface="Aptos Display" panose="020B0004020202020204" pitchFamily="34" charset="0"/>
                <a:ea typeface="Aptos" panose="020B0004020202020204" pitchFamily="34" charset="0"/>
                <a:cs typeface="Arial"/>
                <a:hlinkClick r:id="rId2"/>
              </a:rPr>
              <a:t>The Next 5 Years of AI in Healthcare</a:t>
            </a:r>
            <a:r>
              <a:rPr lang="en-US" sz="2000" dirty="0">
                <a:latin typeface="Aptos Display" panose="020B0004020202020204" pitchFamily="34" charset="0"/>
                <a:ea typeface="Aptos" panose="020B0004020202020204" pitchFamily="34" charset="0"/>
                <a:cs typeface="Arial"/>
              </a:rPr>
              <a:t> </a:t>
            </a:r>
          </a:p>
          <a:p>
            <a:pPr marL="342900" indent="-342900">
              <a:buFont typeface="Arial" panose="020B0604020202020204" pitchFamily="34" charset="0"/>
              <a:buChar char="•"/>
            </a:pPr>
            <a:endParaRPr lang="en-US" sz="2000" b="1" dirty="0">
              <a:latin typeface="Aptos Display" panose="020B0004020202020204" pitchFamily="34" charset="0"/>
              <a:cs typeface="Arial"/>
            </a:endParaRPr>
          </a:p>
          <a:p>
            <a:pPr marL="342900" indent="-342900">
              <a:buFont typeface="Arial" panose="020B0604020202020204" pitchFamily="34" charset="0"/>
              <a:buChar char="•"/>
            </a:pPr>
            <a:r>
              <a:rPr lang="en-US" sz="2000" b="1" dirty="0">
                <a:latin typeface="Aptos Display" panose="020B0004020202020204" pitchFamily="34" charset="0"/>
                <a:ea typeface="+mn-lt"/>
                <a:cs typeface="+mn-lt"/>
                <a:hlinkClick r:id="rId3"/>
              </a:rPr>
              <a:t>Health Catalyst Article: </a:t>
            </a:r>
            <a:r>
              <a:rPr lang="en-US" sz="2000" dirty="0">
                <a:latin typeface="Aptos Display" panose="020B0004020202020204" pitchFamily="34" charset="0"/>
                <a:ea typeface="+mn-lt"/>
                <a:cs typeface="+mn-lt"/>
                <a:hlinkClick r:id="rId3"/>
              </a:rPr>
              <a:t>The Rise of Augmented Intelligence: Insights for Healthcare Leaders </a:t>
            </a:r>
            <a:endParaRPr lang="en-US" sz="2000" b="1" dirty="0">
              <a:latin typeface="Aptos Display" panose="020B0004020202020204" pitchFamily="34" charset="0"/>
            </a:endParaRPr>
          </a:p>
          <a:p>
            <a:pPr marL="342900" indent="-342900">
              <a:buFont typeface="Arial" panose="020B0604020202020204" pitchFamily="34" charset="0"/>
              <a:buChar char="•"/>
            </a:pPr>
            <a:endParaRPr lang="en-US" sz="2000" dirty="0">
              <a:latin typeface="Aptos Display" panose="020B0004020202020204" pitchFamily="34" charset="0"/>
              <a:hlinkClick r:id="rId4"/>
            </a:endParaRPr>
          </a:p>
          <a:p>
            <a:pPr marL="342900" indent="-342900">
              <a:buFont typeface="Arial" panose="020B0604020202020204" pitchFamily="34" charset="0"/>
              <a:buChar char="•"/>
            </a:pPr>
            <a:r>
              <a:rPr lang="en-US" sz="2000" b="1" dirty="0">
                <a:latin typeface="Aptos Display" panose="020B0004020202020204" pitchFamily="34" charset="0"/>
                <a:hlinkClick r:id="rId4"/>
              </a:rPr>
              <a:t>JAMA Network Article: </a:t>
            </a:r>
            <a:r>
              <a:rPr lang="en-US" sz="2000" dirty="0">
                <a:latin typeface="Aptos Display" panose="020B0004020202020204" pitchFamily="34" charset="0"/>
                <a:hlinkClick r:id="rId4"/>
              </a:rPr>
              <a:t>Artificial Intelligence–Generated Draft Replies to Patient Inbox Messages</a:t>
            </a:r>
            <a:endParaRPr lang="en-US" sz="2000" dirty="0">
              <a:latin typeface="Aptos Display" panose="020B0004020202020204" pitchFamily="34" charset="0"/>
            </a:endParaRPr>
          </a:p>
          <a:p>
            <a:pPr marL="342900" indent="-342900">
              <a:buFont typeface="Arial" panose="020B0604020202020204" pitchFamily="34" charset="0"/>
              <a:buChar char="•"/>
            </a:pPr>
            <a:endParaRPr lang="en-US" sz="2000" dirty="0">
              <a:latin typeface="Aptos Display" panose="020B0004020202020204" pitchFamily="34" charset="0"/>
            </a:endParaRPr>
          </a:p>
          <a:p>
            <a:pPr marL="342900" indent="-342900">
              <a:buFont typeface="Arial" panose="020B0604020202020204" pitchFamily="34" charset="0"/>
              <a:buChar char="•"/>
            </a:pPr>
            <a:r>
              <a:rPr lang="en-US" sz="2000" b="1" dirty="0">
                <a:latin typeface="Aptos Display" panose="020B0004020202020204" pitchFamily="34" charset="0"/>
                <a:hlinkClick r:id="rId5"/>
              </a:rPr>
              <a:t>JAMA Network Article: </a:t>
            </a:r>
            <a:r>
              <a:rPr lang="en-US" sz="2000" dirty="0">
                <a:latin typeface="Aptos Display" panose="020B0004020202020204" pitchFamily="34" charset="0"/>
                <a:hlinkClick r:id="rId5"/>
              </a:rPr>
              <a:t>Creation and Adoption of Large Language Models in Medicine</a:t>
            </a:r>
            <a:endParaRPr lang="en-US" sz="2000" dirty="0">
              <a:latin typeface="Aptos Display" panose="020B0004020202020204" pitchFamily="34" charset="0"/>
            </a:endParaRPr>
          </a:p>
          <a:p>
            <a:pPr marL="342900" indent="-342900">
              <a:buFont typeface="Arial" panose="020B0604020202020204" pitchFamily="34" charset="0"/>
              <a:buChar char="•"/>
            </a:pPr>
            <a:endParaRPr lang="en-US" sz="2000" dirty="0">
              <a:latin typeface="Aptos Display" panose="020B0004020202020204" pitchFamily="34" charset="0"/>
            </a:endParaRPr>
          </a:p>
          <a:p>
            <a:pPr marL="285750" indent="-285750">
              <a:buFont typeface="Arial" panose="020B0604020202020204" pitchFamily="34" charset="0"/>
              <a:buChar char="•"/>
            </a:pPr>
            <a:r>
              <a:rPr lang="en-US" sz="2000" b="1" u="sng" dirty="0">
                <a:solidFill>
                  <a:srgbClr val="467886"/>
                </a:solidFill>
                <a:effectLst/>
                <a:latin typeface="Aptos Display" panose="020B0004020202020204" pitchFamily="34" charset="0"/>
                <a:ea typeface="Aptos" panose="020B0004020202020204" pitchFamily="34" charset="0"/>
                <a:cs typeface="Arial" panose="020B0604020202020204" pitchFamily="34" charset="0"/>
                <a:hlinkClick r:id="rId6"/>
              </a:rPr>
              <a:t>Healthcare AI Checklist and Framework: </a:t>
            </a:r>
            <a:r>
              <a:rPr lang="en-US" sz="2000" u="sng" dirty="0">
                <a:solidFill>
                  <a:srgbClr val="467886"/>
                </a:solidFill>
                <a:effectLst/>
                <a:latin typeface="Aptos Display" panose="020B0004020202020204" pitchFamily="34" charset="0"/>
                <a:ea typeface="Aptos" panose="020B0004020202020204" pitchFamily="34" charset="0"/>
                <a:cs typeface="Arial" panose="020B0604020202020204" pitchFamily="34" charset="0"/>
                <a:hlinkClick r:id="rId6"/>
              </a:rPr>
              <a:t>Standing on FURM ground</a:t>
            </a:r>
            <a:r>
              <a:rPr lang="en-US" sz="2000" dirty="0">
                <a:effectLst/>
                <a:latin typeface="Aptos Display" panose="020B0004020202020204" pitchFamily="34" charset="0"/>
                <a:ea typeface="Aptos" panose="020B0004020202020204" pitchFamily="34" charset="0"/>
                <a:cs typeface="Arial" panose="020B0604020202020204" pitchFamily="34" charset="0"/>
              </a:rPr>
              <a:t> </a:t>
            </a:r>
          </a:p>
          <a:p>
            <a:endParaRPr lang="en-US" sz="2000" dirty="0">
              <a:latin typeface="Aptos Display" panose="020B0004020202020204" pitchFamily="34" charset="0"/>
              <a:ea typeface="+mn-lt"/>
              <a:cs typeface="Arial"/>
            </a:endParaRPr>
          </a:p>
        </p:txBody>
      </p:sp>
    </p:spTree>
    <p:extLst>
      <p:ext uri="{BB962C8B-B14F-4D97-AF65-F5344CB8AC3E}">
        <p14:creationId xmlns:p14="http://schemas.microsoft.com/office/powerpoint/2010/main" val="1686260084"/>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2.xml><?xml version="1.0" encoding="utf-8"?>
<ds:datastoreItem xmlns:ds="http://schemas.openxmlformats.org/officeDocument/2006/customXml" ds:itemID="{31721F82-5CFA-4A05-9F41-C73E8CD1D05A}">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4e29bb18-3bac-45fb-8f58-d1529a163e55"/>
    <ds:schemaRef ds:uri="http://purl.org/dc/elements/1.1/"/>
    <ds:schemaRef ds:uri="6a012391-c42b-47dd-ae63-5bdffa186dd3"/>
    <ds:schemaRef ds:uri="http://schemas.microsoft.com/office/2006/metadata/properties"/>
    <ds:schemaRef ds:uri="http://purl.org/dc/dcmitype/"/>
    <ds:schemaRef ds:uri="3c7f19b8-adf3-4a08-9d1f-b838bc032d0a"/>
    <ds:schemaRef ds:uri="ac85982a-7c2a-4ec5-8be1-e82c26295f58"/>
  </ds:schemaRefs>
</ds:datastoreItem>
</file>

<file path=customXml/itemProps3.xml><?xml version="1.0" encoding="utf-8"?>
<ds:datastoreItem xmlns:ds="http://schemas.openxmlformats.org/officeDocument/2006/customXml" ds:itemID="{D9812E52-3818-4E9B-8348-E064C1FA0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HC_Powerpoint_Template</Template>
  <TotalTime>3131</TotalTime>
  <Words>258</Words>
  <Application>Microsoft Office PowerPoint</Application>
  <PresentationFormat>Widescreen</PresentationFormat>
  <Paragraphs>34</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Wingdings</vt:lpstr>
      <vt:lpstr>Health Catalyst 2022</vt:lpstr>
      <vt:lpstr>Unlocking AI Superpowers: Steps to Succeed with AI in a Health System</vt:lpstr>
      <vt:lpstr>How to Leverage AI as a Superpower</vt:lpstr>
      <vt:lpstr>Today’s Speakers</vt:lpstr>
      <vt:lpstr>What is the current practice and sentiment within leading edge healthcare organizations? </vt:lpstr>
      <vt:lpstr>What are the most common necessities left off the AI checklist?</vt:lpstr>
      <vt:lpstr>What is Needed to Sustain, Spread, and Scale?</vt:lpstr>
      <vt:lpstr>Resources and Referenced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Alora Martinez</dc:creator>
  <cp:lastModifiedBy>Alora Martinez</cp:lastModifiedBy>
  <cp:revision>49</cp:revision>
  <dcterms:created xsi:type="dcterms:W3CDTF">2023-09-26T17:55:53Z</dcterms:created>
  <dcterms:modified xsi:type="dcterms:W3CDTF">2024-06-28T20:07:02Z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